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</p:sldMasterIdLst>
  <p:notesMasterIdLst>
    <p:notesMasterId r:id="rId71"/>
  </p:notesMasterIdLst>
  <p:handoutMasterIdLst>
    <p:handoutMasterId r:id="rId72"/>
  </p:handoutMasterIdLst>
  <p:sldIdLst>
    <p:sldId id="258" r:id="rId7"/>
    <p:sldId id="2330" r:id="rId8"/>
    <p:sldId id="2359" r:id="rId9"/>
    <p:sldId id="2258" r:id="rId10"/>
    <p:sldId id="2259" r:id="rId11"/>
    <p:sldId id="2360" r:id="rId12"/>
    <p:sldId id="2361" r:id="rId13"/>
    <p:sldId id="2362" r:id="rId14"/>
    <p:sldId id="2363" r:id="rId15"/>
    <p:sldId id="2364" r:id="rId16"/>
    <p:sldId id="2365" r:id="rId17"/>
    <p:sldId id="2366" r:id="rId18"/>
    <p:sldId id="2368" r:id="rId19"/>
    <p:sldId id="2367" r:id="rId20"/>
    <p:sldId id="2369" r:id="rId21"/>
    <p:sldId id="2371" r:id="rId22"/>
    <p:sldId id="2370" r:id="rId23"/>
    <p:sldId id="2372" r:id="rId24"/>
    <p:sldId id="2373" r:id="rId25"/>
    <p:sldId id="2374" r:id="rId26"/>
    <p:sldId id="2375" r:id="rId27"/>
    <p:sldId id="2376" r:id="rId28"/>
    <p:sldId id="2377" r:id="rId29"/>
    <p:sldId id="2378" r:id="rId30"/>
    <p:sldId id="2379" r:id="rId31"/>
    <p:sldId id="2380" r:id="rId32"/>
    <p:sldId id="2381" r:id="rId33"/>
    <p:sldId id="2382" r:id="rId34"/>
    <p:sldId id="2383" r:id="rId35"/>
    <p:sldId id="2384" r:id="rId36"/>
    <p:sldId id="2385" r:id="rId37"/>
    <p:sldId id="2390" r:id="rId38"/>
    <p:sldId id="2386" r:id="rId39"/>
    <p:sldId id="2388" r:id="rId40"/>
    <p:sldId id="2387" r:id="rId41"/>
    <p:sldId id="2389" r:id="rId42"/>
    <p:sldId id="2391" r:id="rId43"/>
    <p:sldId id="2400" r:id="rId44"/>
    <p:sldId id="2392" r:id="rId45"/>
    <p:sldId id="2393" r:id="rId46"/>
    <p:sldId id="2394" r:id="rId47"/>
    <p:sldId id="2395" r:id="rId48"/>
    <p:sldId id="2401" r:id="rId49"/>
    <p:sldId id="2402" r:id="rId50"/>
    <p:sldId id="2403" r:id="rId51"/>
    <p:sldId id="2404" r:id="rId52"/>
    <p:sldId id="2405" r:id="rId53"/>
    <p:sldId id="2406" r:id="rId54"/>
    <p:sldId id="2407" r:id="rId55"/>
    <p:sldId id="2408" r:id="rId56"/>
    <p:sldId id="2409" r:id="rId57"/>
    <p:sldId id="2417" r:id="rId58"/>
    <p:sldId id="2412" r:id="rId59"/>
    <p:sldId id="2410" r:id="rId60"/>
    <p:sldId id="2413" r:id="rId61"/>
    <p:sldId id="2414" r:id="rId62"/>
    <p:sldId id="2418" r:id="rId63"/>
    <p:sldId id="2416" r:id="rId64"/>
    <p:sldId id="2420" r:id="rId65"/>
    <p:sldId id="2419" r:id="rId66"/>
    <p:sldId id="2421" r:id="rId67"/>
    <p:sldId id="2422" r:id="rId68"/>
    <p:sldId id="2257" r:id="rId69"/>
    <p:sldId id="242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90A3E9DD-9659-40D0-9E8A-A0130A85A9E8}">
          <p14:sldIdLst>
            <p14:sldId id="258"/>
          </p14:sldIdLst>
        </p14:section>
        <p14:section name="引言" id="{0C8ABCF6-1DA3-47E3-BDEE-D9333A1B7567}">
          <p14:sldIdLst>
            <p14:sldId id="2330"/>
            <p14:sldId id="2359"/>
            <p14:sldId id="2258"/>
          </p14:sldIdLst>
        </p14:section>
        <p14:section name="4.1" id="{E61FFE9A-477B-46FB-9FFD-2712FC2CEFD8}">
          <p14:sldIdLst>
            <p14:sldId id="2259"/>
            <p14:sldId id="2360"/>
            <p14:sldId id="2361"/>
            <p14:sldId id="2362"/>
            <p14:sldId id="2363"/>
            <p14:sldId id="2364"/>
            <p14:sldId id="2365"/>
            <p14:sldId id="2366"/>
            <p14:sldId id="2368"/>
            <p14:sldId id="2367"/>
            <p14:sldId id="2369"/>
            <p14:sldId id="2371"/>
            <p14:sldId id="2370"/>
          </p14:sldIdLst>
        </p14:section>
        <p14:section name="4.2" id="{F262CDF6-D120-46FB-BE67-ACF5FDAD796B}">
          <p14:sldIdLst>
            <p14:sldId id="2372"/>
            <p14:sldId id="2373"/>
            <p14:sldId id="2374"/>
            <p14:sldId id="2375"/>
            <p14:sldId id="2376"/>
            <p14:sldId id="2377"/>
            <p14:sldId id="2378"/>
            <p14:sldId id="2379"/>
            <p14:sldId id="2380"/>
            <p14:sldId id="2381"/>
            <p14:sldId id="2382"/>
          </p14:sldIdLst>
        </p14:section>
        <p14:section name="4.3" id="{50D37EDA-2ADE-40A3-9CA6-F84921BF4ED9}">
          <p14:sldIdLst>
            <p14:sldId id="2383"/>
            <p14:sldId id="2384"/>
            <p14:sldId id="2385"/>
            <p14:sldId id="2390"/>
            <p14:sldId id="2386"/>
            <p14:sldId id="2388"/>
            <p14:sldId id="2387"/>
            <p14:sldId id="2389"/>
            <p14:sldId id="2391"/>
            <p14:sldId id="2400"/>
            <p14:sldId id="2392"/>
            <p14:sldId id="2393"/>
            <p14:sldId id="2394"/>
            <p14:sldId id="2395"/>
            <p14:sldId id="2401"/>
          </p14:sldIdLst>
        </p14:section>
        <p14:section name="4.4" id="{37850CC4-0099-4038-BCC2-BCF5C6EC9058}">
          <p14:sldIdLst>
            <p14:sldId id="2402"/>
            <p14:sldId id="2403"/>
            <p14:sldId id="2404"/>
            <p14:sldId id="2405"/>
            <p14:sldId id="2406"/>
            <p14:sldId id="2407"/>
            <p14:sldId id="2408"/>
            <p14:sldId id="2409"/>
            <p14:sldId id="2417"/>
          </p14:sldIdLst>
        </p14:section>
        <p14:section name="4.5" id="{3B0F16E2-6A27-4CAA-A4C7-E5222B41E694}">
          <p14:sldIdLst>
            <p14:sldId id="2412"/>
            <p14:sldId id="2410"/>
            <p14:sldId id="2413"/>
            <p14:sldId id="2414"/>
            <p14:sldId id="2418"/>
            <p14:sldId id="2416"/>
          </p14:sldIdLst>
        </p14:section>
        <p14:section name="4.6" id="{7C050C57-75A8-415C-96F0-FD926E0E8B05}">
          <p14:sldIdLst>
            <p14:sldId id="2420"/>
            <p14:sldId id="2419"/>
            <p14:sldId id="2421"/>
            <p14:sldId id="2422"/>
          </p14:sldIdLst>
        </p14:section>
        <p14:section name="小结" id="{21C71F35-6E8C-4C83-B4F0-13E150AA2CC9}">
          <p14:sldIdLst>
            <p14:sldId id="2257"/>
            <p14:sldId id="24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9149C"/>
    <a:srgbClr val="D2DEEF"/>
    <a:srgbClr val="A379C2"/>
    <a:srgbClr val="EAEFF7"/>
    <a:srgbClr val="60A6D8"/>
    <a:srgbClr val="FF8F8F"/>
    <a:srgbClr val="2E4E7E"/>
    <a:srgbClr val="FCE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9" autoAdjust="0"/>
    <p:restoredTop sz="80729" autoAdjust="0"/>
  </p:normalViewPr>
  <p:slideViewPr>
    <p:cSldViewPr snapToGrid="0">
      <p:cViewPr varScale="1">
        <p:scale>
          <a:sx n="56" d="100"/>
          <a:sy n="5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DE4D-D86C-4C52-8DAB-5E486795A431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AB4-57FE-4153-AB8E-57A8A4542D3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E520-5A7D-49CB-987B-DBAB929B773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FZZhunYuan-M02" panose="03000509000000000000" pitchFamily="66" charset="-122"/>
                <a:ea typeface="FZZhunYuan-M02" panose="03000509000000000000" pitchFamily="66" charset="-122"/>
              </a:defRPr>
            </a:lvl1pPr>
          </a:lstStyle>
          <a:p>
            <a:r>
              <a:rPr lang="en-US" dirty="0" err="1"/>
              <a:t>页标题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 err="1"/>
              <a:t>一级子标题</a:t>
            </a:r>
            <a:endParaRPr lang="en-US" dirty="0"/>
          </a:p>
          <a:p>
            <a:pPr lvl="1"/>
            <a:r>
              <a:rPr lang="en-US" dirty="0" err="1"/>
              <a:t>二级子标题</a:t>
            </a:r>
            <a:endParaRPr lang="en-US" dirty="0"/>
          </a:p>
          <a:p>
            <a:pPr lvl="2"/>
            <a:r>
              <a:rPr lang="en-US" dirty="0" err="1"/>
              <a:t>三级子标题</a:t>
            </a:r>
            <a:endParaRPr lang="en-US" dirty="0"/>
          </a:p>
          <a:p>
            <a:pPr lvl="3"/>
            <a:r>
              <a:rPr lang="en-US" dirty="0" err="1"/>
              <a:t>四级子标题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31DE7620-B10D-480B-AC35-20A1BB7879B4}" type="datetime1">
              <a:rPr lang="zh-CN" altLang="en-US" smtClean="0"/>
              <a:t>2022/4/19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3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748790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907285A6-C3C5-4B0D-B6BC-146B6CE9E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81" y="84409"/>
            <a:ext cx="1323996" cy="1005857"/>
          </a:xfrm>
          <a:prstGeom prst="rect">
            <a:avLst/>
          </a:prstGeom>
        </p:spPr>
      </p:pic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445D2E9D-A468-4DCC-A3E0-F8276AEC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536" y="648873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43C069B-F285-4B6A-82DC-B1B091F96B7F}" type="datetime1">
              <a:rPr lang="zh-CN" altLang="en-US" smtClean="0"/>
              <a:t>2022/4/19</a:t>
            </a:fld>
            <a:endParaRPr lang="en-US" dirty="0"/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97805172-4C1A-4C10-8D6D-04DB5595B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48873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7" name="幻灯片编号占位符 5">
            <a:extLst>
              <a:ext uri="{FF2B5EF4-FFF2-40B4-BE49-F238E27FC236}">
                <a16:creationId xmlns:a16="http://schemas.microsoft.com/office/drawing/2014/main" id="{64F9B465-1FF2-4436-BE63-D71F65C0A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A857A3-1012-4184-86F6-41658C62E6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170750-1480-4816-9F7C-95F7D04A5E41}" type="datetime1">
              <a:rPr lang="zh-CN" altLang="en-US" smtClean="0"/>
              <a:t>2022/4/19</a:t>
            </a:fld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6D18DE-2186-4C3D-8691-8DF8B33B7AA4}" type="datetime1">
              <a:rPr lang="zh-CN" altLang="en-US" smtClean="0"/>
              <a:t>2022/4/19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4D427C4-2E33-47DF-84DE-9E91146776FC}" type="datetime1">
              <a:rPr lang="zh-CN" altLang="en-US" smtClean="0"/>
              <a:t>2022/4/19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A427A4B-B44E-49CC-8966-EE328DAF0A40}" type="datetime1">
              <a:rPr lang="zh-CN" altLang="en-US" smtClean="0"/>
              <a:t>2022/4/19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D367-6449-4735-A653-5BD85BD140C5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C5FB-BFDB-4DCF-94C4-E544AB5EF91E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E3A8-E1FC-41A7-8845-8678D31D0E47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8FA0-17F0-4055-AD7B-2724700C9EE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11FF-EF4F-4965-B46B-BE60C2C2ECAC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1DB8F-CE14-4C8C-963C-D93CD50B7946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1E19-B0D0-4B48-B9D3-F40C2F4780B7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0C7-63E2-450D-B86B-436B8704028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62C5-1B9C-4FB4-ACBD-32E800690656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B4AB-A060-4B0A-9DE5-D0A99BE42BF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F0C5-5E28-4851-A7BC-E36C90FA7143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3F62-72CB-4525-B88D-ABC2A35C0DA6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9B9E-7CCF-4364-9161-C6255F4EAD32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8AAC-4253-487D-9FA3-DC89FAC9692B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FA7B-D60F-46A1-84DB-C575D7C2AB69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28FD80D-DC81-4089-B799-25356381E336}" type="datetime1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7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5637E17-0378-40FB-80B9-C19721A27AC5}" type="datetime1">
              <a:rPr lang="zh-CN" altLang="en-US" smtClean="0"/>
              <a:t>2022/4/19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6FE84327-5913-4FEC-9F9D-C23CD94B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99CB3A-B35E-4265-9482-46FFD1B57B69}"/>
              </a:ext>
            </a:extLst>
          </p:cNvPr>
          <p:cNvSpPr txBox="1"/>
          <p:nvPr/>
        </p:nvSpPr>
        <p:spPr>
          <a:xfrm>
            <a:off x="964276" y="5092019"/>
            <a:ext cx="743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主讲人：杨茂林    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kylin@hust.edu.cn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D59439-70B4-4444-82E3-BF8C5ABD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96" y="84409"/>
            <a:ext cx="9559583" cy="42288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CN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CN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CN" altLang="zh-CN" b="1" dirty="0">
                <a:latin typeface="Centaur" panose="02030504050205020304" pitchFamily="18" charset="77"/>
              </a:rPr>
            </a:br>
            <a:r>
              <a:rPr lang="zh-CN" altLang="en-US" sz="6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自顶向下语法分析方法</a:t>
            </a:r>
            <a:b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4  Top-Down Parsing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8164B-FE61-49B9-9719-FF0FA242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62BA71-0F2F-4E22-A3AA-78DD952A5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072" y="942763"/>
                <a:ext cx="11499125" cy="359350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FIRST(</a:t>
                </a:r>
                <a:r>
                  <a:rPr lang="el-GR" altLang="zh-CN" sz="2800" dirty="0"/>
                  <a:t>α</a:t>
                </a:r>
                <a:r>
                  <a:rPr lang="en-US" altLang="zh-CN" sz="2800" dirty="0"/>
                  <a:t>)-</a:t>
                </a:r>
                <a:r>
                  <a:rPr lang="zh-CN" altLang="en-US" sz="2800" dirty="0"/>
                  <a:t>串首</a:t>
                </a:r>
                <a:r>
                  <a:rPr lang="en-US" altLang="zh-CN" sz="2800" dirty="0"/>
                  <a:t>(</a:t>
                </a:r>
                <a:r>
                  <a:rPr lang="zh-CN" altLang="en-US" sz="2800" dirty="0"/>
                  <a:t>终结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符号集</a:t>
                </a:r>
                <a:endParaRPr lang="en-US" altLang="zh-CN" sz="2800" dirty="0"/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4.1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设文法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P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），则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  <a:cs typeface="+mn-cs"/>
                  </a:rPr>
                  <a:t>       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︱α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β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∈V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β∈V*}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  <a:cs typeface="+mn-cs"/>
                  </a:rPr>
                  <a:t>      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特别地，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，约定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ε∈FIRST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(α)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  <a:cs typeface="+mn-cs"/>
                  </a:rPr>
                  <a:t> </a:t>
                </a:r>
              </a:p>
              <a:p>
                <a:r>
                  <a:rPr lang="zh-CN" altLang="en-US" sz="2800" dirty="0"/>
                  <a:t>同一非终结符的多个产生式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若右部的</a:t>
                </a:r>
                <a:r>
                  <a:rPr lang="en-US" altLang="zh-CN" sz="2800" dirty="0"/>
                  <a:t>FISRT</a:t>
                </a:r>
                <a:r>
                  <a:rPr lang="zh-CN" altLang="en-US" sz="2800" dirty="0"/>
                  <a:t>集无交集</a:t>
                </a:r>
                <a:r>
                  <a:rPr lang="en-US" altLang="zh-CN" sz="2800" dirty="0"/>
                  <a:t>, </a:t>
                </a:r>
                <a:r>
                  <a:rPr lang="zh-CN" altLang="en-US" sz="2800" dirty="0"/>
                  <a:t>则推导是确定的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62BA71-0F2F-4E22-A3AA-78DD952A5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072" y="942763"/>
                <a:ext cx="11499125" cy="3593503"/>
              </a:xfrm>
              <a:blipFill>
                <a:blip r:embed="rId2"/>
                <a:stretch>
                  <a:fillRect l="-954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F5A83-C296-4CBA-A73D-137A6022F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193605B-0D36-48B5-9E80-21D20D735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89" y="4161970"/>
            <a:ext cx="8855684" cy="239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例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4.2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中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文法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G [S]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：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S→Ap︱Bq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A→cA︱a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B→dB︱b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，则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		FIRST(Ap)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c,a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          	FIRST(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Bq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d,b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	     	FIRST(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{c}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          	FIRST(A)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c,a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        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32209E-F906-4132-BA74-6260FB36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0736"/>
              </p:ext>
            </p:extLst>
          </p:nvPr>
        </p:nvGraphicFramePr>
        <p:xfrm>
          <a:off x="5745622" y="4825826"/>
          <a:ext cx="1718485" cy="457200"/>
        </p:xfrm>
        <a:graphic>
          <a:graphicData uri="http://schemas.openxmlformats.org/drawingml/2006/table">
            <a:tbl>
              <a:tblPr firstRow="1" bandRow="1"/>
              <a:tblGrid>
                <a:gridCol w="44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FE9C52-2B2C-4BD1-A378-D726AA14D48A}"/>
                  </a:ext>
                </a:extLst>
              </p:cNvPr>
              <p:cNvSpPr txBox="1"/>
              <p:nvPr/>
            </p:nvSpPr>
            <p:spPr>
              <a:xfrm>
                <a:off x="892678" y="4747145"/>
                <a:ext cx="1540885" cy="91614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S→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𝑨𝒑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𝑩𝒒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FE9C52-2B2C-4BD1-A378-D726AA14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78" y="4747145"/>
                <a:ext cx="1540885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79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5874-30F4-4F89-ADC9-606589F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536547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31D84-D6ED-4A05-AF1D-24185E0E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5608178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4.3 </a:t>
            </a:r>
            <a:r>
              <a:rPr lang="zh-CN" altLang="en-US" sz="2800" dirty="0"/>
              <a:t>文法</a:t>
            </a:r>
            <a:r>
              <a:rPr lang="en-US" altLang="zh-CN" sz="2800" dirty="0"/>
              <a:t>G3[S]: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 ①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	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{a}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S→ d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First(d) = {d}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③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A→bAS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bAS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{b}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④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l-GR" altLang="zh-CN" sz="24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{</a:t>
            </a:r>
            <a:r>
              <a:rPr lang="el-GR" altLang="zh-CN" sz="24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r>
              <a:rPr lang="en-US" altLang="zh-CN" sz="2800" dirty="0"/>
              <a:t>: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b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19EAE-330A-43A5-B171-FCBC72C6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49B4A-C335-4DB1-AEEB-2B3BD5463ECB}"/>
              </a:ext>
            </a:extLst>
          </p:cNvPr>
          <p:cNvSpPr txBox="1"/>
          <p:nvPr/>
        </p:nvSpPr>
        <p:spPr>
          <a:xfrm>
            <a:off x="8212640" y="176888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EA0632-00F0-47D4-946B-C62ADE37A2A6}"/>
              </a:ext>
            </a:extLst>
          </p:cNvPr>
          <p:cNvSpPr txBox="1"/>
          <p:nvPr/>
        </p:nvSpPr>
        <p:spPr>
          <a:xfrm>
            <a:off x="6916373" y="11139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FCAE-608B-488E-BEFE-6F4E616B34B6}"/>
              </a:ext>
            </a:extLst>
          </p:cNvPr>
          <p:cNvSpPr txBox="1"/>
          <p:nvPr/>
        </p:nvSpPr>
        <p:spPr>
          <a:xfrm>
            <a:off x="7739823" y="243550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C705D7-898C-4408-B7A1-2C2965C0A8FE}"/>
              </a:ext>
            </a:extLst>
          </p:cNvPr>
          <p:cNvSpPr txBox="1"/>
          <p:nvPr/>
        </p:nvSpPr>
        <p:spPr>
          <a:xfrm>
            <a:off x="8588706" y="243550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86F16-A344-4079-A825-761F888E7641}"/>
              </a:ext>
            </a:extLst>
          </p:cNvPr>
          <p:cNvSpPr txBox="1"/>
          <p:nvPr/>
        </p:nvSpPr>
        <p:spPr>
          <a:xfrm>
            <a:off x="7945490" y="3319622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b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5B460-BA22-48EC-AF26-00D06FAC57DA}"/>
              </a:ext>
            </a:extLst>
          </p:cNvPr>
          <p:cNvSpPr txBox="1"/>
          <p:nvPr/>
        </p:nvSpPr>
        <p:spPr>
          <a:xfrm>
            <a:off x="8588706" y="331962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3E94F-4BBB-4B39-ADDC-6D3F1D06BF99}"/>
              </a:ext>
            </a:extLst>
          </p:cNvPr>
          <p:cNvSpPr txBox="1"/>
          <p:nvPr/>
        </p:nvSpPr>
        <p:spPr>
          <a:xfrm>
            <a:off x="9337591" y="331962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5A0323-1ADB-4B8F-B930-75EACDD63D01}"/>
              </a:ext>
            </a:extLst>
          </p:cNvPr>
          <p:cNvSpPr txBox="1"/>
          <p:nvPr/>
        </p:nvSpPr>
        <p:spPr>
          <a:xfrm>
            <a:off x="8602497" y="4288028"/>
            <a:ext cx="37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+mn-ea"/>
                <a:ea typeface="+mn-ea"/>
              </a:rPr>
              <a:t>ε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833A1C-0A75-49A3-B0F4-1C0423317F7D}"/>
              </a:ext>
            </a:extLst>
          </p:cNvPr>
          <p:cNvSpPr txBox="1"/>
          <p:nvPr/>
        </p:nvSpPr>
        <p:spPr>
          <a:xfrm>
            <a:off x="9342173" y="428470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d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2FF881-7B7A-43BD-9833-FCAD8F12F13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21123" y="2230548"/>
            <a:ext cx="472817" cy="204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E53EA4D-5A9E-4FB8-80AB-AC40A457850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393940" y="2230548"/>
            <a:ext cx="395302" cy="2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60C5AB-F378-49C7-ABFB-90A631ABD50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136408" y="2897169"/>
            <a:ext cx="652834" cy="42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F96606-9767-49D4-A587-5963771E3AD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789242" y="2897169"/>
            <a:ext cx="0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EE680-8E64-482A-8675-A695DC425A3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789242" y="2897169"/>
            <a:ext cx="729649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EB44FF-8A36-449F-A49B-4A0038C2365B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8789242" y="3781288"/>
            <a:ext cx="0" cy="506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B9F1F8-199C-4C16-AA8D-3506C6CE329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18891" y="3781288"/>
            <a:ext cx="14200" cy="503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0CD2B-6B9A-42F0-ABDA-6D92C565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AF72B-629C-4101-91E4-909F6FE59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sz="3000" dirty="0"/>
                  <a:t>FOLLOW(A)-</a:t>
                </a:r>
                <a:r>
                  <a:rPr lang="zh-CN" altLang="en-US" sz="3000" dirty="0"/>
                  <a:t>非终结符的后继</a:t>
                </a:r>
                <a:r>
                  <a:rPr lang="en-US" altLang="zh-CN" sz="3000" dirty="0"/>
                  <a:t>(</a:t>
                </a:r>
                <a:r>
                  <a:rPr lang="zh-CN" altLang="en-US" sz="3000" dirty="0"/>
                  <a:t>终结</a:t>
                </a:r>
                <a:r>
                  <a:rPr lang="en-US" altLang="zh-CN" sz="3000" dirty="0"/>
                  <a:t>)</a:t>
                </a:r>
                <a:r>
                  <a:rPr lang="zh-CN" altLang="en-US" sz="3000" dirty="0"/>
                  <a:t>符号集</a:t>
                </a:r>
                <a:endParaRPr lang="en-US" altLang="zh-CN" sz="3000" dirty="0"/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定义 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4.2 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设文法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G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(V</a:t>
                </a:r>
                <a:r>
                  <a:rPr kumimoji="0" lang="en-US" altLang="zh-CN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N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,V</a:t>
                </a:r>
                <a:r>
                  <a:rPr kumimoji="0" lang="en-US" altLang="zh-CN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,P, S)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,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则</a:t>
                </a:r>
              </a:p>
              <a:p>
                <a:pPr marL="0" lvl="0" indent="0" algn="l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︱S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α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β,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 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∈FIRST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(β),α,β∈V</a:t>
                </a:r>
                <a:r>
                  <a:rPr kumimoji="0" lang="en-US" altLang="zh-CN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*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（或者：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</a:t>
                </a:r>
                <a:r>
                  <a:rPr lang="en-US" altLang="zh-CN" dirty="0">
                    <a:solidFill>
                      <a:srgbClr val="C00000"/>
                    </a:solidFill>
                    <a:latin typeface="+mn-ea"/>
                    <a:ea typeface="+mn-ea"/>
                  </a:rPr>
                  <a:t>)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︱S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sym typeface="Symbol" pitchFamily="18" charset="2"/>
                  </a:rPr>
                  <a:t> 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···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···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∈V</a:t>
                </a:r>
                <a:r>
                  <a:rPr kumimoji="0" lang="en-US" altLang="zh-CN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}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）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lvl="0" indent="0" algn="l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</a:rPr>
                  <a:t>   若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sym typeface="Symbol" pitchFamily="18" charset="2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+mn-ea"/>
                    <a:ea typeface="+mn-ea"/>
                    <a:sym typeface="Symbol" pitchFamily="18" charset="2"/>
                  </a:rPr>
                  <a:t>…A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sym typeface="Symbol" pitchFamily="18" charset="2"/>
                  </a:rPr>
                  <a:t>,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sym typeface="Symbol" pitchFamily="18" charset="2"/>
                  </a:rPr>
                  <a:t>或者上述模式中的</a:t>
                </a:r>
                <a:r>
                  <a:rPr lang="en-US" altLang="zh-CN" dirty="0">
                    <a:solidFill>
                      <a:srgbClr val="C00000"/>
                    </a:solidFill>
                    <a:latin typeface="+mn-ea"/>
                  </a:rPr>
                  <a:t>β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n-ea"/>
                  </a:rPr>
                  <a:t> ε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, 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</a:rPr>
                  <a:t>则句末符 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# ∈FOLLOW(A)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r>
                  <a:rPr lang="en-US" altLang="zh-CN" sz="3000" dirty="0"/>
                  <a:t>FOLLOW(A)</a:t>
                </a:r>
                <a:r>
                  <a:rPr lang="zh-CN" altLang="en-US" sz="3000" dirty="0"/>
                  <a:t>是由</a:t>
                </a:r>
                <a:r>
                  <a:rPr lang="zh-CN" altLang="en-US" sz="3000" dirty="0">
                    <a:solidFill>
                      <a:srgbClr val="C00000"/>
                    </a:solidFill>
                  </a:rPr>
                  <a:t>任意句型中紧邻非终结符号</a:t>
                </a:r>
                <a:r>
                  <a:rPr lang="en-US" altLang="zh-CN" sz="300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3000" dirty="0">
                    <a:solidFill>
                      <a:srgbClr val="C00000"/>
                    </a:solidFill>
                  </a:rPr>
                  <a:t>之后出现的终结符号</a:t>
                </a:r>
                <a:r>
                  <a:rPr lang="en-US" altLang="zh-CN" sz="300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3000" dirty="0">
                    <a:solidFill>
                      <a:srgbClr val="C00000"/>
                    </a:solidFill>
                  </a:rPr>
                  <a:t>组成的集合</a:t>
                </a:r>
                <a:r>
                  <a:rPr lang="zh-CN" altLang="en-US" sz="3000" dirty="0"/>
                  <a:t>。</a:t>
                </a:r>
              </a:p>
              <a:p>
                <a:r>
                  <a:rPr lang="zh-CN" altLang="en-US" sz="3000" dirty="0"/>
                  <a:t>如果对非终结符</a:t>
                </a:r>
                <a:r>
                  <a:rPr lang="en-US" altLang="zh-CN" sz="3000" dirty="0"/>
                  <a:t>A</a:t>
                </a:r>
                <a:r>
                  <a:rPr lang="zh-CN" altLang="en-US" sz="3000" dirty="0"/>
                  <a:t>，有一条空规则，则</a:t>
                </a:r>
                <a:r>
                  <a:rPr lang="en-US" altLang="zh-CN" sz="3000" dirty="0"/>
                  <a:t>A</a:t>
                </a:r>
                <a:r>
                  <a:rPr lang="zh-CN" altLang="en-US" sz="3000" dirty="0"/>
                  <a:t>的</a:t>
                </a:r>
                <a:r>
                  <a:rPr lang="en-US" altLang="zh-CN" sz="3000" dirty="0"/>
                  <a:t>FOLLOW</a:t>
                </a:r>
                <a:r>
                  <a:rPr lang="zh-CN" altLang="en-US" sz="3000" dirty="0"/>
                  <a:t>集合和</a:t>
                </a:r>
                <a:r>
                  <a:rPr lang="en-US" altLang="zh-CN" sz="3000" dirty="0"/>
                  <a:t>A</a:t>
                </a:r>
                <a:r>
                  <a:rPr lang="zh-CN" altLang="en-US" sz="3000" dirty="0"/>
                  <a:t>的非空右部的</a:t>
                </a:r>
                <a:r>
                  <a:rPr lang="en-US" altLang="zh-CN" sz="3000" dirty="0"/>
                  <a:t>FIRST</a:t>
                </a:r>
                <a:r>
                  <a:rPr lang="zh-CN" altLang="en-US" sz="3000" dirty="0"/>
                  <a:t>集合两两相交为空，可以使用确定的最左推导</a:t>
                </a:r>
                <a:r>
                  <a:rPr lang="zh-CN" altLang="en-US" sz="2800" dirty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AF72B-629C-4101-91E4-909F6FE59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  <a:blipFill>
                <a:blip r:embed="rId2"/>
                <a:stretch>
                  <a:fillRect l="-926" t="-433" r="-1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EB37D-C717-4E9B-8382-7747691B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1F1CC-CB1B-424D-8F4F-EAF91108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7E320-5D38-45E5-9D98-DFCAD89E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52948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Follow()</a:t>
            </a:r>
            <a:r>
              <a:rPr lang="zh-CN" altLang="en-US" sz="2800" dirty="0"/>
              <a:t>集示例</a:t>
            </a:r>
            <a:endParaRPr lang="en-US" altLang="zh-CN" sz="2800" dirty="0"/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(1) S →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aBC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(2) B →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bC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First(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bC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) = {b}</a:t>
            </a: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(3) B → dB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First(dB) = {d}</a:t>
            </a:r>
          </a:p>
          <a:p>
            <a:pPr marL="627063" lvl="2" indent="0" algn="l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None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(4) B → ε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FOLLOW(B) = {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a,c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C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(5) C → c</a:t>
            </a: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(6) C → a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A83F2-AA26-487F-958E-646119508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CE90AA-2CB3-436E-B090-61520E38FF10}"/>
                  </a:ext>
                </a:extLst>
              </p:cNvPr>
              <p:cNvSpPr txBox="1"/>
              <p:nvPr/>
            </p:nvSpPr>
            <p:spPr>
              <a:xfrm>
                <a:off x="848129" y="4455621"/>
                <a:ext cx="9794983" cy="1841851"/>
              </a:xfrm>
              <a:prstGeom prst="rect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(1)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m:rPr>
                        <m:nor/>
                      </m:rPr>
                      <a:rPr kumimoji="0" lang="en-US" altLang="zh-CN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m:t>, 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为</m:t>
                    </m:r>
                    <m:r>
                      <m:rPr>
                        <m:nor/>
                      </m:rPr>
                      <a:rPr kumimoji="0" lang="zh-CN" alt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m:t>文法的开始符号。</m:t>
                    </m:r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(1)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，则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。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#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为输入串的结束符。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(3)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，且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𝛽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亦有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(4)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,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或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，则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CE90AA-2CB3-436E-B090-61520E38F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29" y="4455621"/>
                <a:ext cx="9794983" cy="1841851"/>
              </a:xfrm>
              <a:prstGeom prst="rect">
                <a:avLst/>
              </a:prstGeom>
              <a:blipFill>
                <a:blip r:embed="rId2"/>
                <a:stretch>
                  <a:fillRect l="-933" t="-2318" b="-6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8E887B1-A0EB-4110-872B-D373BC435F91}"/>
              </a:ext>
            </a:extLst>
          </p:cNvPr>
          <p:cNvSpPr txBox="1"/>
          <p:nvPr/>
        </p:nvSpPr>
        <p:spPr>
          <a:xfrm>
            <a:off x="6251171" y="1602153"/>
            <a:ext cx="5678891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①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S→aA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aA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) = {a}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S→ d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First(d) = {d}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bAS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) = {b}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FOLLOW(A) 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{#,a,d}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81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6A36-5D61-4C39-86A7-9DDFCA21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2CF79-6756-4D27-B786-D7CE6FDF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06228" cy="555778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SELECT(</a:t>
            </a:r>
            <a:r>
              <a:rPr lang="en-US" altLang="zh-CN" sz="28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→</a:t>
            </a:r>
            <a:r>
              <a:rPr lang="el-GR" altLang="zh-CN" sz="2800" i="1" dirty="0">
                <a:solidFill>
                  <a:schemeClr val="tx1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2800" dirty="0"/>
              <a:t>) - </a:t>
            </a:r>
            <a:r>
              <a:rPr lang="zh-CN" altLang="en-US" sz="2800" dirty="0"/>
              <a:t>产生式的可选集</a:t>
            </a:r>
            <a:endParaRPr lang="en-US" altLang="zh-CN" sz="2800" dirty="0"/>
          </a:p>
          <a:p>
            <a:r>
              <a:rPr lang="zh-CN" altLang="en-US" sz="2400" dirty="0"/>
              <a:t>使用统一的方法来选择使用规则，即当某规则右部能推导出空时，将其</a:t>
            </a:r>
            <a:r>
              <a:rPr lang="en-US" altLang="zh-CN" sz="2400" dirty="0"/>
              <a:t>FIRST</a:t>
            </a:r>
            <a:r>
              <a:rPr lang="zh-CN" altLang="en-US" sz="2400" dirty="0"/>
              <a:t>和</a:t>
            </a:r>
            <a:r>
              <a:rPr lang="en-US" altLang="zh-CN" sz="2400" dirty="0"/>
              <a:t>FOLLOW</a:t>
            </a:r>
            <a:r>
              <a:rPr lang="zh-CN" altLang="en-US" sz="2400" dirty="0"/>
              <a:t>这</a:t>
            </a:r>
            <a:r>
              <a:rPr lang="en-US" altLang="zh-CN" sz="2400" dirty="0"/>
              <a:t>2</a:t>
            </a:r>
            <a:r>
              <a:rPr lang="zh-CN" altLang="en-US" sz="2400" dirty="0"/>
              <a:t>个集合合并考虑，以确定在什么情况下选择该规则</a:t>
            </a:r>
            <a:endParaRPr lang="en-US" altLang="zh-CN" sz="2400" dirty="0"/>
          </a:p>
          <a:p>
            <a:pPr marL="0" indent="0">
              <a:buNone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4.3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8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,V</a:t>
            </a:r>
            <a:r>
              <a:rPr kumimoji="0" lang="en-US" altLang="zh-CN" sz="28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,P, S)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A∈V</a:t>
            </a:r>
            <a:r>
              <a:rPr kumimoji="0" lang="en-US" altLang="zh-CN" sz="28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A→α∈P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 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E850A-CC86-434A-B153-66F8E12F6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4DF10A-5BEC-498F-AF4D-CBA650E92D1A}"/>
              </a:ext>
            </a:extLst>
          </p:cNvPr>
          <p:cNvGrpSpPr/>
          <p:nvPr/>
        </p:nvGrpSpPr>
        <p:grpSpPr>
          <a:xfrm>
            <a:off x="487822" y="3343220"/>
            <a:ext cx="8864725" cy="1271438"/>
            <a:chOff x="487822" y="3343220"/>
            <a:chExt cx="8864725" cy="1271438"/>
          </a:xfrm>
        </p:grpSpPr>
        <p:sp>
          <p:nvSpPr>
            <p:cNvPr id="5" name="Text Box 20">
              <a:extLst>
                <a:ext uri="{FF2B5EF4-FFF2-40B4-BE49-F238E27FC236}">
                  <a16:creationId xmlns:a16="http://schemas.microsoft.com/office/drawing/2014/main" id="{5ADCB423-6595-4267-92C8-BEDF9D413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22" y="3748107"/>
              <a:ext cx="2687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6600"/>
                  </a:solidFill>
                  <a:latin typeface="+mn-ea"/>
                  <a:ea typeface="+mn-ea"/>
                  <a:sym typeface="Symbol" pitchFamily="18" charset="2"/>
                </a:rPr>
                <a:t>SELECT(A→α) </a:t>
              </a:r>
              <a:r>
                <a:rPr lang="en-US" altLang="zh-CN" sz="2400" b="1" dirty="0">
                  <a:latin typeface="+mn-ea"/>
                  <a:ea typeface="+mn-ea"/>
                  <a:sym typeface="Symbol" pitchFamily="18" charset="2"/>
                </a:rPr>
                <a:t>=</a:t>
              </a:r>
              <a:endParaRPr lang="en-US" altLang="zh-CN" sz="24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ED6BA3E-72B6-4CA0-99A7-CDBE7EB2D477}"/>
                    </a:ext>
                  </a:extLst>
                </p:cNvPr>
                <p:cNvSpPr txBox="1"/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𝑭𝒊𝒓𝒔𝒕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             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𝑭𝒊𝒓𝒔𝒕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</m:d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𝑭𝑶𝑳𝑳𝑶𝑾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ED6BA3E-72B6-4CA0-99A7-CDBE7EB2D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 Box 31">
              <a:extLst>
                <a:ext uri="{FF2B5EF4-FFF2-40B4-BE49-F238E27FC236}">
                  <a16:creationId xmlns:a16="http://schemas.microsoft.com/office/drawing/2014/main" id="{4753316F-69E2-4907-8C01-B6F33B907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7952" y="3581302"/>
              <a:ext cx="3810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latin typeface="+mn-ea"/>
                  <a:ea typeface="+mn-ea"/>
                </a:rPr>
                <a:t>/</a:t>
              </a:r>
            </a:p>
          </p:txBody>
        </p:sp>
      </p:grpSp>
      <p:sp>
        <p:nvSpPr>
          <p:cNvPr id="9" name="Text Box 26">
            <a:extLst>
              <a:ext uri="{FF2B5EF4-FFF2-40B4-BE49-F238E27FC236}">
                <a16:creationId xmlns:a16="http://schemas.microsoft.com/office/drawing/2014/main" id="{D37D1F5D-DF17-46A6-AF04-7D3F7DE99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22" y="5280174"/>
            <a:ext cx="11006228" cy="1005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519113" algn="l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SELECT(</a:t>
            </a:r>
            <a:r>
              <a:rPr lang="en-US" altLang="zh-CN" sz="2400" b="1" dirty="0" err="1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A→α</a:t>
            </a:r>
            <a:r>
              <a:rPr lang="en-US" altLang="zh-CN" sz="2400" b="1" dirty="0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)</a:t>
            </a:r>
            <a:r>
              <a:rPr lang="zh-CN" altLang="en-US" sz="2400" b="1" dirty="0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称为规则</a:t>
            </a:r>
            <a:r>
              <a:rPr lang="en-US" altLang="zh-CN" sz="2400" b="1" dirty="0" err="1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A→α</a:t>
            </a:r>
            <a:r>
              <a:rPr lang="zh-CN" altLang="en-US" sz="2400" b="1" dirty="0">
                <a:solidFill>
                  <a:srgbClr val="CC6600"/>
                </a:solidFill>
                <a:latin typeface="+mn-ea"/>
                <a:ea typeface="+mn-ea"/>
                <a:sym typeface="Symbol" pitchFamily="18" charset="2"/>
              </a:rPr>
              <a:t>的选择集。它</a:t>
            </a:r>
            <a:r>
              <a:rPr lang="zh-CN" altLang="en-US" sz="24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是</a:t>
            </a:r>
            <a:r>
              <a:rPr lang="en-US" altLang="zh-CN" sz="24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FIRST(α)</a:t>
            </a:r>
            <a:r>
              <a:rPr lang="zh-CN" altLang="en-US" sz="24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和</a:t>
            </a:r>
            <a:r>
              <a:rPr lang="en-US" altLang="zh-CN" sz="2400" b="1" dirty="0">
                <a:solidFill>
                  <a:srgbClr val="CC6600"/>
                </a:solidFill>
                <a:latin typeface="+mn-ea"/>
                <a:ea typeface="+mn-ea"/>
              </a:rPr>
              <a:t>FOLLOW(A)</a:t>
            </a:r>
            <a:r>
              <a:rPr lang="zh-CN" altLang="en-US" sz="2400" b="1" dirty="0">
                <a:solidFill>
                  <a:srgbClr val="CC6600"/>
                </a:solidFill>
                <a:latin typeface="+mn-ea"/>
                <a:ea typeface="+mn-ea"/>
              </a:rPr>
              <a:t>组成，是</a:t>
            </a:r>
            <a:r>
              <a:rPr lang="zh-CN" altLang="en-US" sz="24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终结符号集</a:t>
            </a:r>
            <a:r>
              <a:rPr lang="en-US" altLang="zh-CN" sz="2400" b="1" dirty="0">
                <a:solidFill>
                  <a:srgbClr val="CC6600"/>
                </a:solidFill>
                <a:latin typeface="+mn-ea"/>
                <a:ea typeface="+mn-ea"/>
              </a:rPr>
              <a:t>V</a:t>
            </a:r>
            <a:r>
              <a:rPr lang="en-US" altLang="zh-CN" sz="2400" b="1" baseline="-6000" dirty="0">
                <a:solidFill>
                  <a:srgbClr val="CC6600"/>
                </a:solidFill>
                <a:latin typeface="+mn-ea"/>
                <a:ea typeface="+mn-ea"/>
              </a:rPr>
              <a:t>T</a:t>
            </a:r>
            <a:r>
              <a:rPr lang="zh-CN" altLang="en-US" sz="24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的子集。</a:t>
            </a:r>
          </a:p>
        </p:txBody>
      </p:sp>
    </p:spTree>
    <p:extLst>
      <p:ext uri="{BB962C8B-B14F-4D97-AF65-F5344CB8AC3E}">
        <p14:creationId xmlns:p14="http://schemas.microsoft.com/office/powerpoint/2010/main" val="53935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5874-30F4-4F89-ADC9-606589F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536547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31D84-D6ED-4A05-AF1D-24185E0E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261449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4.3 </a:t>
            </a:r>
            <a:r>
              <a:rPr lang="zh-CN" altLang="en-US" sz="2800" dirty="0"/>
              <a:t>文法</a:t>
            </a:r>
            <a:r>
              <a:rPr lang="en-US" altLang="zh-CN" sz="2800" dirty="0"/>
              <a:t>G3[S]: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 ①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{a}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S→ d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{d}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③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A→bAS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{b}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④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{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a,d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,#}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r>
              <a:rPr lang="en-US" altLang="zh-CN" sz="2800" dirty="0"/>
              <a:t>: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b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19EAE-330A-43A5-B171-FCBC72C6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49B4A-C335-4DB1-AEEB-2B3BD5463ECB}"/>
              </a:ext>
            </a:extLst>
          </p:cNvPr>
          <p:cNvSpPr txBox="1"/>
          <p:nvPr/>
        </p:nvSpPr>
        <p:spPr>
          <a:xfrm>
            <a:off x="8212640" y="176888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EA0632-00F0-47D4-946B-C62ADE37A2A6}"/>
              </a:ext>
            </a:extLst>
          </p:cNvPr>
          <p:cNvSpPr txBox="1"/>
          <p:nvPr/>
        </p:nvSpPr>
        <p:spPr>
          <a:xfrm>
            <a:off x="6916373" y="11139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FCAE-608B-488E-BEFE-6F4E616B34B6}"/>
              </a:ext>
            </a:extLst>
          </p:cNvPr>
          <p:cNvSpPr txBox="1"/>
          <p:nvPr/>
        </p:nvSpPr>
        <p:spPr>
          <a:xfrm>
            <a:off x="7739823" y="243550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C705D7-898C-4408-B7A1-2C2965C0A8FE}"/>
              </a:ext>
            </a:extLst>
          </p:cNvPr>
          <p:cNvSpPr txBox="1"/>
          <p:nvPr/>
        </p:nvSpPr>
        <p:spPr>
          <a:xfrm>
            <a:off x="8588706" y="243550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86F16-A344-4079-A825-761F888E7641}"/>
              </a:ext>
            </a:extLst>
          </p:cNvPr>
          <p:cNvSpPr txBox="1"/>
          <p:nvPr/>
        </p:nvSpPr>
        <p:spPr>
          <a:xfrm>
            <a:off x="7945490" y="3319622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b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5B460-BA22-48EC-AF26-00D06FAC57DA}"/>
              </a:ext>
            </a:extLst>
          </p:cNvPr>
          <p:cNvSpPr txBox="1"/>
          <p:nvPr/>
        </p:nvSpPr>
        <p:spPr>
          <a:xfrm>
            <a:off x="8588706" y="331962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3E94F-4BBB-4B39-ADDC-6D3F1D06BF99}"/>
              </a:ext>
            </a:extLst>
          </p:cNvPr>
          <p:cNvSpPr txBox="1"/>
          <p:nvPr/>
        </p:nvSpPr>
        <p:spPr>
          <a:xfrm>
            <a:off x="9337591" y="331962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5A0323-1ADB-4B8F-B930-75EACDD63D01}"/>
              </a:ext>
            </a:extLst>
          </p:cNvPr>
          <p:cNvSpPr txBox="1"/>
          <p:nvPr/>
        </p:nvSpPr>
        <p:spPr>
          <a:xfrm>
            <a:off x="8602497" y="4288028"/>
            <a:ext cx="37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+mn-ea"/>
                <a:ea typeface="+mn-ea"/>
              </a:rPr>
              <a:t>ε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833A1C-0A75-49A3-B0F4-1C0423317F7D}"/>
              </a:ext>
            </a:extLst>
          </p:cNvPr>
          <p:cNvSpPr txBox="1"/>
          <p:nvPr/>
        </p:nvSpPr>
        <p:spPr>
          <a:xfrm>
            <a:off x="9342173" y="428470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d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2FF881-7B7A-43BD-9833-FCAD8F12F13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21123" y="2230548"/>
            <a:ext cx="472817" cy="204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E53EA4D-5A9E-4FB8-80AB-AC40A457850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393940" y="2230548"/>
            <a:ext cx="395302" cy="2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60C5AB-F378-49C7-ABFB-90A631ABD50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136408" y="2897169"/>
            <a:ext cx="652834" cy="42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F96606-9767-49D4-A587-5963771E3AD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789242" y="2897169"/>
            <a:ext cx="0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EE680-8E64-482A-8675-A695DC425A3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789242" y="2897169"/>
            <a:ext cx="729649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EB44FF-8A36-449F-A49B-4A0038C2365B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8789242" y="3781288"/>
            <a:ext cx="0" cy="506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B9F1F8-199C-4C16-AA8D-3506C6CE329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18891" y="3781288"/>
            <a:ext cx="14200" cy="503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19C59-7454-455C-8F0B-CE0EACD8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22F58-51E3-4717-BBA5-D98CF1910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LL(1)</a:t>
            </a:r>
            <a:r>
              <a:rPr lang="zh-CN" altLang="en-US" sz="2800" dirty="0">
                <a:solidFill>
                  <a:srgbClr val="0070C0"/>
                </a:solidFill>
              </a:rPr>
              <a:t>文法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定义</a:t>
            </a:r>
            <a:r>
              <a:rPr lang="en-US" altLang="zh-CN" sz="2800" dirty="0">
                <a:solidFill>
                  <a:srgbClr val="C00000"/>
                </a:solidFill>
              </a:rPr>
              <a:t>4.4 </a:t>
            </a:r>
            <a:r>
              <a:rPr lang="zh-CN" altLang="en-US" sz="2800" dirty="0"/>
              <a:t>文法</a:t>
            </a:r>
            <a:r>
              <a:rPr lang="en-US" altLang="zh-CN" sz="2800" dirty="0"/>
              <a:t>G</a:t>
            </a:r>
            <a:r>
              <a:rPr lang="zh-CN" altLang="en-US" sz="2800" dirty="0"/>
              <a:t>是</a:t>
            </a:r>
            <a:r>
              <a:rPr lang="en-US" altLang="zh-CN" sz="2800" dirty="0">
                <a:solidFill>
                  <a:srgbClr val="C00000"/>
                </a:solidFill>
              </a:rPr>
              <a:t>LL(1)</a:t>
            </a:r>
            <a:r>
              <a:rPr lang="zh-CN" altLang="en-US" sz="2800" dirty="0"/>
              <a:t>的，当且仅当对每个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的两个不同产生式</a:t>
            </a:r>
            <a:r>
              <a:rPr lang="en-US" altLang="zh-CN" sz="2800" dirty="0"/>
              <a:t>A→</a:t>
            </a:r>
            <a:r>
              <a:rPr lang="el-GR" altLang="zh-CN" sz="2800" dirty="0"/>
              <a:t>α</a:t>
            </a:r>
            <a:r>
              <a:rPr lang="zh-CN" altLang="el-GR" sz="2800" dirty="0"/>
              <a:t>，</a:t>
            </a:r>
            <a:r>
              <a:rPr lang="en-US" altLang="zh-CN" sz="2800" dirty="0"/>
              <a:t>A→</a:t>
            </a:r>
            <a:r>
              <a:rPr lang="el-GR" altLang="zh-CN" sz="2800" dirty="0"/>
              <a:t>β</a:t>
            </a:r>
            <a:r>
              <a:rPr lang="zh-CN" altLang="el-GR" sz="2800" dirty="0"/>
              <a:t>，</a:t>
            </a:r>
            <a:r>
              <a:rPr lang="zh-CN" altLang="en-US" sz="2800" dirty="0"/>
              <a:t>满足</a:t>
            </a:r>
            <a:r>
              <a:rPr lang="en-US" altLang="zh-CN" sz="2800" dirty="0">
                <a:solidFill>
                  <a:srgbClr val="C00000"/>
                </a:solidFill>
              </a:rPr>
              <a:t>SELECT(A→</a:t>
            </a:r>
            <a:r>
              <a:rPr lang="el-GR" altLang="zh-CN" sz="2800" dirty="0">
                <a:solidFill>
                  <a:srgbClr val="C00000"/>
                </a:solidFill>
              </a:rPr>
              <a:t>α) ∩ </a:t>
            </a:r>
            <a:r>
              <a:rPr lang="en-US" altLang="zh-CN" sz="2800" dirty="0">
                <a:solidFill>
                  <a:srgbClr val="C00000"/>
                </a:solidFill>
              </a:rPr>
              <a:t>SELECT(A→</a:t>
            </a:r>
            <a:r>
              <a:rPr lang="el-GR" altLang="zh-CN" sz="2800" dirty="0">
                <a:solidFill>
                  <a:srgbClr val="C00000"/>
                </a:solidFill>
              </a:rPr>
              <a:t>β) = Φ </a:t>
            </a:r>
            <a:r>
              <a:rPr lang="zh-CN" altLang="en-US" sz="2800" dirty="0"/>
              <a:t>其中，</a:t>
            </a:r>
            <a:r>
              <a:rPr lang="el-GR" altLang="zh-CN" sz="2800" dirty="0"/>
              <a:t>α</a:t>
            </a:r>
            <a:r>
              <a:rPr lang="zh-CN" altLang="el-GR" sz="2800" dirty="0"/>
              <a:t>、</a:t>
            </a:r>
            <a:r>
              <a:rPr lang="el-GR" altLang="zh-CN" sz="2800" dirty="0"/>
              <a:t>β</a:t>
            </a:r>
            <a:r>
              <a:rPr lang="zh-CN" altLang="en-US" sz="2800" dirty="0"/>
              <a:t>不能同时推导出</a:t>
            </a:r>
            <a:r>
              <a:rPr lang="el-GR" altLang="zh-CN" sz="2800" dirty="0"/>
              <a:t>ε</a:t>
            </a:r>
            <a:r>
              <a:rPr lang="zh-CN" altLang="el-GR" sz="2800" dirty="0"/>
              <a:t>。</a:t>
            </a:r>
            <a:endParaRPr lang="en-US" altLang="zh-CN" sz="2800" dirty="0"/>
          </a:p>
          <a:p>
            <a:r>
              <a:rPr lang="en-US" altLang="zh-CN" sz="2800" dirty="0"/>
              <a:t>L – Left to right parsing </a:t>
            </a:r>
            <a:r>
              <a:rPr lang="zh-CN" altLang="en-US" sz="2800" dirty="0">
                <a:solidFill>
                  <a:srgbClr val="0000FF"/>
                </a:solidFill>
              </a:rPr>
              <a:t>从左至右</a:t>
            </a:r>
            <a:r>
              <a:rPr lang="zh-CN" altLang="en-US" sz="2800" dirty="0"/>
              <a:t>分析</a:t>
            </a:r>
            <a:r>
              <a:rPr lang="en-US" altLang="zh-CN" sz="2800" dirty="0"/>
              <a:t>token</a:t>
            </a:r>
          </a:p>
          <a:p>
            <a:r>
              <a:rPr lang="en-US" altLang="zh-CN" sz="2800" dirty="0"/>
              <a:t>L – Left-most derivation </a:t>
            </a:r>
            <a:r>
              <a:rPr lang="zh-CN" altLang="en-US" sz="2800" dirty="0">
                <a:solidFill>
                  <a:srgbClr val="0000FF"/>
                </a:solidFill>
              </a:rPr>
              <a:t>最左推导</a:t>
            </a:r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en-US" altLang="zh-CN" sz="2800" dirty="0"/>
              <a:t>1 –</a:t>
            </a:r>
            <a:r>
              <a:rPr lang="zh-CN" altLang="en-US" sz="2800" dirty="0"/>
              <a:t>只需向右看</a:t>
            </a:r>
            <a:r>
              <a:rPr lang="en-US" altLang="zh-CN" sz="2800" dirty="0">
                <a:solidFill>
                  <a:srgbClr val="0000FF"/>
                </a:solidFill>
              </a:rPr>
              <a:t>1</a:t>
            </a:r>
            <a:r>
              <a:rPr lang="zh-CN" altLang="en-US" sz="2800" dirty="0"/>
              <a:t>个符号便可以决定选择哪个产生式进行推导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确定的，无二义性的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28B5B-29F3-4222-81D0-EAEB7339F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5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82E8C-0FE9-4797-8A41-122E809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D0E28-EC43-496A-9CF9-043AECD0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955841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4.4</a:t>
            </a:r>
            <a:r>
              <a:rPr lang="zh-CN" altLang="en-US" sz="2800" dirty="0"/>
              <a:t>  文法</a:t>
            </a:r>
            <a:r>
              <a:rPr lang="en-US" altLang="zh-CN" sz="2800" dirty="0"/>
              <a:t>G[S]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S→aAS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有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S→aAS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a,b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7B0EB-2418-434E-9449-4954EB08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716BD7-ECA9-4CB4-9E8C-347CD8F08630}"/>
              </a:ext>
            </a:extLst>
          </p:cNvPr>
          <p:cNvSpPr txBox="1">
            <a:spLocks/>
          </p:cNvSpPr>
          <p:nvPr/>
        </p:nvSpPr>
        <p:spPr>
          <a:xfrm>
            <a:off x="4668255" y="4163446"/>
            <a:ext cx="6513095" cy="2325288"/>
          </a:xfrm>
          <a:prstGeom prst="rect">
            <a:avLst/>
          </a:prstGeom>
          <a:solidFill>
            <a:srgbClr val="D2DEEF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12700">
              <a:buNone/>
            </a:pPr>
            <a:r>
              <a:rPr lang="en-US" altLang="zh-CN" sz="2800" b="1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</a:rPr>
              <a:t> </a:t>
            </a:r>
            <a:r>
              <a:rPr lang="zh-CN" altLang="zh-CN" sz="2800" b="1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∵</a:t>
            </a:r>
            <a:endParaRPr lang="en-US" altLang="zh-CN" sz="28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0" indent="-1270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S→aAS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l-GR" altLang="zh-CN" sz="2400" dirty="0"/>
              <a:t>∩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</a:t>
            </a:r>
            <a:r>
              <a:rPr lang="en-US" altLang="zh-CN" sz="2400" dirty="0">
                <a:latin typeface="+mn-ea"/>
                <a:ea typeface="+mn-ea"/>
              </a:rPr>
              <a:t>= </a:t>
            </a:r>
            <a:r>
              <a:rPr lang="el-GR" altLang="zh-CN" sz="2400" dirty="0">
                <a:solidFill>
                  <a:srgbClr val="C00000"/>
                </a:solidFill>
              </a:rPr>
              <a:t>Φ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</a:p>
          <a:p>
            <a:pPr marL="0" indent="-1270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l-GR" altLang="zh-CN" sz="2400" dirty="0"/>
              <a:t>∩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latin typeface="+mn-ea"/>
                <a:ea typeface="+mn-ea"/>
              </a:rPr>
              <a:t>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latin typeface="+mn-ea"/>
                <a:ea typeface="+mn-ea"/>
              </a:rPr>
              <a:t>} </a:t>
            </a:r>
            <a:r>
              <a:rPr lang="zh-CN" altLang="zh-CN" sz="24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≠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r>
              <a:rPr lang="el-GR" altLang="zh-CN" sz="2400" dirty="0">
                <a:solidFill>
                  <a:srgbClr val="C00000"/>
                </a:solidFill>
              </a:rPr>
              <a:t>Φ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-12700" algn="l">
              <a:buNone/>
            </a:pPr>
            <a:r>
              <a:rPr lang="zh-CN" altLang="zh-CN" sz="28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∴</a:t>
            </a:r>
            <a:r>
              <a:rPr lang="en-US" altLang="zh-CN" sz="28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G[S]</a:t>
            </a:r>
            <a:r>
              <a:rPr lang="zh-CN" altLang="en-US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不是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LL(1)</a:t>
            </a:r>
            <a:r>
              <a:rPr lang="zh-CN" altLang="en-US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文法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85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4.2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1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2F78C-F681-4317-BCC6-52DAF42A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0DEAA-E1D3-49B6-B906-70DB3943A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612" y="1006932"/>
                <a:ext cx="11206873" cy="5637024"/>
              </a:xfrm>
            </p:spPr>
            <p:txBody>
              <a:bodyPr/>
              <a:lstStyle/>
              <a:p>
                <a:r>
                  <a:rPr lang="zh-CN" altLang="en-US" dirty="0"/>
                  <a:t>判别依据：依定义</a:t>
                </a:r>
                <a:r>
                  <a:rPr lang="en-US" altLang="zh-CN" dirty="0"/>
                  <a:t>4.4,</a:t>
                </a:r>
                <a:r>
                  <a:rPr lang="zh-CN" altLang="en-US" dirty="0"/>
                  <a:t> 文法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LL(1)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当且仅当任意两个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左部相同的产生式</a:t>
                </a:r>
                <a:r>
                  <a:rPr lang="zh-CN" altLang="en-US" dirty="0"/>
                  <a:t>其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select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集的交集为空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若存在非终结符的多个产生式，你必须计算</a:t>
                </a:r>
                <a:r>
                  <a:rPr lang="en-US" altLang="zh-CN" dirty="0"/>
                  <a:t>SELECT()</a:t>
                </a:r>
                <a:r>
                  <a:rPr lang="zh-CN" altLang="en-US" dirty="0"/>
                  <a:t>集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为此，你需要：</a:t>
                </a:r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判别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？仅当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中所有非终结符全部可推导出空，且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无非空的终结符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</a:rPr>
                  <a:t>求产生式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右部</a:t>
                </a:r>
                <a:r>
                  <a:rPr lang="en-US" altLang="zh-CN" sz="2400" dirty="0"/>
                  <a:t>FIRST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集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如产式右部可推导出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则还需</a:t>
                </a: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</a:rPr>
                  <a:t>计算产生式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左部</a:t>
                </a:r>
                <a:r>
                  <a:rPr lang="en-US" altLang="zh-CN" sz="2400" dirty="0"/>
                  <a:t>FOLLOW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集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0DEAA-E1D3-49B6-B906-70DB3943A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12" y="1006932"/>
                <a:ext cx="11206873" cy="5637024"/>
              </a:xfrm>
              <a:blipFill>
                <a:blip r:embed="rId2"/>
                <a:stretch>
                  <a:fillRect l="-871" t="-216" r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98233-9B80-4464-B451-DA0A0E9EC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A2FD82-1D33-42E5-B963-FB5A475663BF}"/>
              </a:ext>
            </a:extLst>
          </p:cNvPr>
          <p:cNvGrpSpPr/>
          <p:nvPr/>
        </p:nvGrpSpPr>
        <p:grpSpPr>
          <a:xfrm>
            <a:off x="953043" y="2605283"/>
            <a:ext cx="8864725" cy="1271438"/>
            <a:chOff x="487822" y="3343220"/>
            <a:chExt cx="8864725" cy="1271438"/>
          </a:xfrm>
        </p:grpSpPr>
        <p:sp>
          <p:nvSpPr>
            <p:cNvPr id="6" name="Text Box 20">
              <a:extLst>
                <a:ext uri="{FF2B5EF4-FFF2-40B4-BE49-F238E27FC236}">
                  <a16:creationId xmlns:a16="http://schemas.microsoft.com/office/drawing/2014/main" id="{DD632765-68C8-4510-8802-DB74C86A1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22" y="3748107"/>
              <a:ext cx="2687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6600"/>
                  </a:solidFill>
                  <a:latin typeface="+mn-ea"/>
                  <a:ea typeface="+mn-ea"/>
                  <a:sym typeface="Symbol" pitchFamily="18" charset="2"/>
                </a:rPr>
                <a:t>SELECT(A→α) </a:t>
              </a:r>
              <a:r>
                <a:rPr lang="en-US" altLang="zh-CN" sz="2400" b="1" dirty="0">
                  <a:latin typeface="+mn-ea"/>
                  <a:ea typeface="+mn-ea"/>
                  <a:sym typeface="Symbol" pitchFamily="18" charset="2"/>
                </a:rPr>
                <a:t>=</a:t>
              </a:r>
              <a:endParaRPr lang="en-US" altLang="zh-CN" sz="24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08DA52D-3978-4028-9021-4C0FD89991FF}"/>
                    </a:ext>
                  </a:extLst>
                </p:cNvPr>
                <p:cNvSpPr txBox="1"/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𝑭𝒊𝒓𝒔𝒕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             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𝑭𝒊𝒓𝒔𝒕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</m:d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𝑭𝑶𝑳𝑳𝑶𝑾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08DA52D-3978-4028-9021-4C0FD8999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 Box 31">
              <a:extLst>
                <a:ext uri="{FF2B5EF4-FFF2-40B4-BE49-F238E27FC236}">
                  <a16:creationId xmlns:a16="http://schemas.microsoft.com/office/drawing/2014/main" id="{9D663E6D-2C92-451C-BAA4-A8E57470E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7952" y="3581302"/>
              <a:ext cx="3810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latin typeface="+mn-ea"/>
                  <a:ea typeface="+mn-ea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11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/>
          <a:lstStyle/>
          <a:p>
            <a:r>
              <a:rPr lang="zh-CN" altLang="en-US" dirty="0"/>
              <a:t>语法分析在整个编译过程中所处的位置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84BEC-9ADF-4A09-9D50-8735FCD05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113674D7-1B3E-4461-97BC-77E5DF15AB19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503E8128-8581-4F82-B4B6-C1180D64C3E8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C16D7E3F-5EA1-461D-95C9-82C799F5EC80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5FCB16D9-C135-46C7-978E-29B77FA6CC21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879E6155-5119-4C0E-A237-5B4B40E1A321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</a:t>
            </a:r>
          </a:p>
        </p:txBody>
      </p:sp>
      <p:sp>
        <p:nvSpPr>
          <p:cNvPr id="10" name="下箭头 38">
            <a:extLst>
              <a:ext uri="{FF2B5EF4-FFF2-40B4-BE49-F238E27FC236}">
                <a16:creationId xmlns:a16="http://schemas.microsoft.com/office/drawing/2014/main" id="{B767ED85-7C80-413D-94FA-44725E4E89B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>
            <a:extLst>
              <a:ext uri="{FF2B5EF4-FFF2-40B4-BE49-F238E27FC236}">
                <a16:creationId xmlns:a16="http://schemas.microsoft.com/office/drawing/2014/main" id="{F4E4A356-BB5D-4F43-B70D-BA99F9FFE1B3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>
            <a:extLst>
              <a:ext uri="{FF2B5EF4-FFF2-40B4-BE49-F238E27FC236}">
                <a16:creationId xmlns:a16="http://schemas.microsoft.com/office/drawing/2014/main" id="{347DC156-AECF-419C-8D7F-C83260E6A43E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>
            <a:extLst>
              <a:ext uri="{FF2B5EF4-FFF2-40B4-BE49-F238E27FC236}">
                <a16:creationId xmlns:a16="http://schemas.microsoft.com/office/drawing/2014/main" id="{D799BD44-AB8D-42D2-BC85-DACDA8022782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>
            <a:extLst>
              <a:ext uri="{FF2B5EF4-FFF2-40B4-BE49-F238E27FC236}">
                <a16:creationId xmlns:a16="http://schemas.microsoft.com/office/drawing/2014/main" id="{52F738F8-C035-4561-87B5-ABEFB4D4864A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>
            <a:extLst>
              <a:ext uri="{FF2B5EF4-FFF2-40B4-BE49-F238E27FC236}">
                <a16:creationId xmlns:a16="http://schemas.microsoft.com/office/drawing/2014/main" id="{7EABE98B-F739-43A3-A776-69F62D338019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E78A3B-82A6-4C87-B34A-DF33FB8AC1D5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ADF52-33AC-4B32-9A56-D598772342B5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49F37-E31F-4AD1-A6D4-FDC8B07FA795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E9D44-EADC-4656-ABDD-C6980D7C8D6A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807A03-0A76-43C3-9809-E7455CBECE66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3EE69-392C-43E1-8757-021563D97FA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>
            <a:extLst>
              <a:ext uri="{FF2B5EF4-FFF2-40B4-BE49-F238E27FC236}">
                <a16:creationId xmlns:a16="http://schemas.microsoft.com/office/drawing/2014/main" id="{CAE23DEF-FC06-4E94-A193-269AA9C03108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23" name="圆角矩形 77">
            <a:extLst>
              <a:ext uri="{FF2B5EF4-FFF2-40B4-BE49-F238E27FC236}">
                <a16:creationId xmlns:a16="http://schemas.microsoft.com/office/drawing/2014/main" id="{ED0BC446-3579-4D0F-9BF0-72F25C223186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noFill/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24" name="左右箭头 78">
            <a:extLst>
              <a:ext uri="{FF2B5EF4-FFF2-40B4-BE49-F238E27FC236}">
                <a16:creationId xmlns:a16="http://schemas.microsoft.com/office/drawing/2014/main" id="{9EC2F560-EE24-4D0A-81A1-82613907C504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>
            <a:extLst>
              <a:ext uri="{FF2B5EF4-FFF2-40B4-BE49-F238E27FC236}">
                <a16:creationId xmlns:a16="http://schemas.microsoft.com/office/drawing/2014/main" id="{51F94104-BF23-4146-AC62-9B428593EB7F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>
            <a:extLst>
              <a:ext uri="{FF2B5EF4-FFF2-40B4-BE49-F238E27FC236}">
                <a16:creationId xmlns:a16="http://schemas.microsoft.com/office/drawing/2014/main" id="{062E5F7B-D625-4269-917B-29B24A87F21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>
            <a:extLst>
              <a:ext uri="{FF2B5EF4-FFF2-40B4-BE49-F238E27FC236}">
                <a16:creationId xmlns:a16="http://schemas.microsoft.com/office/drawing/2014/main" id="{20C2652B-4B2E-4D74-A34E-42B102D05C70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>
            <a:extLst>
              <a:ext uri="{FF2B5EF4-FFF2-40B4-BE49-F238E27FC236}">
                <a16:creationId xmlns:a16="http://schemas.microsoft.com/office/drawing/2014/main" id="{BBE4F1AC-94BC-459E-A8E5-98D24545EB40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>
            <a:extLst>
              <a:ext uri="{FF2B5EF4-FFF2-40B4-BE49-F238E27FC236}">
                <a16:creationId xmlns:a16="http://schemas.microsoft.com/office/drawing/2014/main" id="{C537F332-80E3-4B80-B3C9-3FA18FC744C6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>
            <a:extLst>
              <a:ext uri="{FF2B5EF4-FFF2-40B4-BE49-F238E27FC236}">
                <a16:creationId xmlns:a16="http://schemas.microsoft.com/office/drawing/2014/main" id="{DC3E943C-930F-49A3-BCC0-CFB30D7DBDF5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>
            <a:extLst>
              <a:ext uri="{FF2B5EF4-FFF2-40B4-BE49-F238E27FC236}">
                <a16:creationId xmlns:a16="http://schemas.microsoft.com/office/drawing/2014/main" id="{792729B4-C901-4A7F-B108-E8ABF74E98C9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>
            <a:extLst>
              <a:ext uri="{FF2B5EF4-FFF2-40B4-BE49-F238E27FC236}">
                <a16:creationId xmlns:a16="http://schemas.microsoft.com/office/drawing/2014/main" id="{7D731F0C-FC35-4F9C-B773-CF5717CE1263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>
            <a:extLst>
              <a:ext uri="{FF2B5EF4-FFF2-40B4-BE49-F238E27FC236}">
                <a16:creationId xmlns:a16="http://schemas.microsoft.com/office/drawing/2014/main" id="{6870BFA4-F0A3-4F5C-B5D6-2FE3B14731F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>
            <a:extLst>
              <a:ext uri="{FF2B5EF4-FFF2-40B4-BE49-F238E27FC236}">
                <a16:creationId xmlns:a16="http://schemas.microsoft.com/office/drawing/2014/main" id="{74FDA4C2-67F1-4C71-BAD0-50C9DA233EE0}"/>
              </a:ext>
            </a:extLst>
          </p:cNvPr>
          <p:cNvSpPr/>
          <p:nvPr/>
        </p:nvSpPr>
        <p:spPr bwMode="auto">
          <a:xfrm>
            <a:off x="3844965" y="2965289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4BF9F-38C8-47D8-A2D6-D3236A4D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84A2C5-B961-4549-BAE9-9DA62810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54999" cy="5637024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S→AB︱bC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C→AD︱b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D→aS︱c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dirty="0"/>
              <a:t>判别其是否</a:t>
            </a:r>
            <a:r>
              <a:rPr lang="en-US" altLang="zh-CN" dirty="0"/>
              <a:t>LL(1)</a:t>
            </a:r>
            <a:r>
              <a:rPr lang="zh-CN" altLang="en-US" dirty="0"/>
              <a:t>文法。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显然，结论一眼就可以看出（为什么？）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以下的各种计算，应当视为</a:t>
            </a:r>
            <a:r>
              <a:rPr lang="zh-CN" altLang="en-US" dirty="0">
                <a:solidFill>
                  <a:srgbClr val="C00000"/>
                </a:solidFill>
              </a:rPr>
              <a:t>一般性的算法</a:t>
            </a:r>
            <a:r>
              <a:rPr lang="zh-CN" altLang="en-US" dirty="0"/>
              <a:t>，而不是判别该文法的</a:t>
            </a:r>
            <a:r>
              <a:rPr lang="zh-CN" altLang="en-US" dirty="0">
                <a:solidFill>
                  <a:srgbClr val="FF0000"/>
                </a:solidFill>
              </a:rPr>
              <a:t>必需</a:t>
            </a:r>
            <a:r>
              <a:rPr lang="zh-CN" altLang="en-US" dirty="0"/>
              <a:t>步骤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565652-1E3F-4E2F-BD17-B2FA844EE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BE767-D8ED-4661-9A65-3BF4E5E8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8DA74-CE74-40C8-BD7A-EA7C17F1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如何判定非终结符是否能推出空串</a:t>
            </a:r>
            <a:endParaRPr lang="en-US" altLang="zh-CN" sz="2800" dirty="0">
              <a:solidFill>
                <a:srgbClr val="0070C0"/>
              </a:solidFill>
            </a:endParaRP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C1D27-02D6-41FC-84B8-0E0C5A8AB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321">
            <a:extLst>
              <a:ext uri="{FF2B5EF4-FFF2-40B4-BE49-F238E27FC236}">
                <a16:creationId xmlns:a16="http://schemas.microsoft.com/office/drawing/2014/main" id="{284B3485-6DF0-47D2-9874-9D652DC59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700460"/>
            <a:ext cx="228599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zh-CN" altLang="en-US" sz="2200" dirty="0">
                <a:latin typeface="+mn-ea"/>
                <a:ea typeface="+mn-ea"/>
              </a:rPr>
              <a:t>例</a:t>
            </a:r>
            <a:r>
              <a:rPr lang="en-US" altLang="zh-CN" sz="2200" dirty="0">
                <a:latin typeface="+mn-ea"/>
                <a:ea typeface="+mn-ea"/>
              </a:rPr>
              <a:t>4.5</a:t>
            </a:r>
            <a:r>
              <a:rPr lang="zh-CN" altLang="en-US" sz="2200" dirty="0">
                <a:latin typeface="+mn-ea"/>
                <a:ea typeface="+mn-ea"/>
              </a:rPr>
              <a:t>  </a:t>
            </a:r>
            <a:r>
              <a:rPr lang="en-US" altLang="zh-CN" sz="2200" dirty="0">
                <a:latin typeface="+mn-ea"/>
                <a:ea typeface="+mn-ea"/>
              </a:rPr>
              <a:t>G[S]</a:t>
            </a:r>
            <a:r>
              <a:rPr lang="zh-CN" altLang="en-US" sz="2200" dirty="0">
                <a:latin typeface="+mn-ea"/>
                <a:ea typeface="+mn-ea"/>
              </a:rPr>
              <a:t>：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latin typeface="+mn-ea"/>
                <a:ea typeface="+mn-ea"/>
              </a:rPr>
              <a:t>S→AB</a:t>
            </a: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S→bC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A→b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A→ε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B→aD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B→ε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>
                <a:latin typeface="+mn-ea"/>
                <a:ea typeface="+mn-ea"/>
              </a:rPr>
              <a:t>C→AD</a:t>
            </a: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C→b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D→aS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D→c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endParaRPr lang="en-US" altLang="zh-CN" sz="22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F716463C-09F8-4EB4-8617-864D51784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976103"/>
                  </p:ext>
                </p:extLst>
              </p:nvPr>
            </p:nvGraphicFramePr>
            <p:xfrm>
              <a:off x="3657600" y="2069025"/>
              <a:ext cx="487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204544046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3073684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4925175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238510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62768049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062170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139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zh-CN" alt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7007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F716463C-09F8-4EB4-8617-864D51784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976103"/>
                  </p:ext>
                </p:extLst>
              </p:nvPr>
            </p:nvGraphicFramePr>
            <p:xfrm>
              <a:off x="3657600" y="2069025"/>
              <a:ext cx="487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204544046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3073684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4925175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238510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62768049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062170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04" t="-6452" r="-50526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139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504" t="-108197" r="-50526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70071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F655FE5-7A5B-4374-94BF-F0E0903A8B48}"/>
              </a:ext>
            </a:extLst>
          </p:cNvPr>
          <p:cNvSpPr/>
          <p:nvPr/>
        </p:nvSpPr>
        <p:spPr bwMode="auto">
          <a:xfrm>
            <a:off x="298352" y="2767260"/>
            <a:ext cx="19812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3DF58B-85ED-442A-B626-ACD660518220}"/>
              </a:ext>
            </a:extLst>
          </p:cNvPr>
          <p:cNvSpPr txBox="1"/>
          <p:nvPr/>
        </p:nvSpPr>
        <p:spPr>
          <a:xfrm>
            <a:off x="2438401" y="3366240"/>
            <a:ext cx="8959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ea"/>
              <a:buAutoNum type="circleNumDbPlain"/>
            </a:pPr>
            <a:r>
              <a:rPr lang="en-US" altLang="zh-CN" sz="2400" dirty="0"/>
              <a:t>→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的非终结符，直接标记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并划掉其所有产生式；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如果一个非终结符的所有产生式右侧至少有一个非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的终结符，它就不可能推导出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。直接标记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，并划掉其所有产生式。剩下的产生式中，但凡右侧有一个非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的终结符，也不可能推导出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。这样的产生式也划掉。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在余下的产生式中，把所有能</a:t>
            </a:r>
            <a:r>
              <a:rPr lang="en-US" altLang="zh-CN" sz="2400" b="1" dirty="0">
                <a:latin typeface="+mn-ea"/>
                <a:sym typeface="Symbol" pitchFamily="18" charset="2"/>
              </a:rPr>
              <a:t>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的非终结符，替换成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。化简，结果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5BBA44-EC3C-4822-BBAB-CD3BC2E1733E}"/>
              </a:ext>
            </a:extLst>
          </p:cNvPr>
          <p:cNvSpPr/>
          <p:nvPr/>
        </p:nvSpPr>
        <p:spPr bwMode="auto">
          <a:xfrm>
            <a:off x="457201" y="4394445"/>
            <a:ext cx="914399" cy="11160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3D7F09-6935-465C-8855-C19A89351292}"/>
              </a:ext>
            </a:extLst>
          </p:cNvPr>
          <p:cNvSpPr/>
          <p:nvPr/>
        </p:nvSpPr>
        <p:spPr bwMode="auto">
          <a:xfrm>
            <a:off x="457200" y="2439404"/>
            <a:ext cx="914399" cy="6326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51E00-810C-4DC7-81AD-E24455D8F688}"/>
              </a:ext>
            </a:extLst>
          </p:cNvPr>
          <p:cNvSpPr txBox="1"/>
          <p:nvPr/>
        </p:nvSpPr>
        <p:spPr>
          <a:xfrm>
            <a:off x="6286500" y="243134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085FC5-1E09-4B6E-8A4F-A045EFC42246}"/>
              </a:ext>
            </a:extLst>
          </p:cNvPr>
          <p:cNvSpPr txBox="1"/>
          <p:nvPr/>
        </p:nvSpPr>
        <p:spPr>
          <a:xfrm>
            <a:off x="5502227" y="243771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B3FAC-0ABF-4C30-9F96-62A7AACB6741}"/>
              </a:ext>
            </a:extLst>
          </p:cNvPr>
          <p:cNvSpPr txBox="1"/>
          <p:nvPr/>
        </p:nvSpPr>
        <p:spPr>
          <a:xfrm>
            <a:off x="7924800" y="2424664"/>
            <a:ext cx="404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639AD9-E051-427D-89B3-B63313C41CCB}"/>
              </a:ext>
            </a:extLst>
          </p:cNvPr>
          <p:cNvSpPr txBox="1"/>
          <p:nvPr/>
        </p:nvSpPr>
        <p:spPr>
          <a:xfrm>
            <a:off x="4660724" y="241160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09134C-0B7A-43FC-A924-669FDF4477A4}"/>
              </a:ext>
            </a:extLst>
          </p:cNvPr>
          <p:cNvSpPr txBox="1"/>
          <p:nvPr/>
        </p:nvSpPr>
        <p:spPr>
          <a:xfrm>
            <a:off x="7139354" y="2434910"/>
            <a:ext cx="404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96C23-71EF-4ADD-AB92-4160C1731721}"/>
                  </a:ext>
                </a:extLst>
              </p:cNvPr>
              <p:cNvSpPr txBox="1"/>
              <p:nvPr/>
            </p:nvSpPr>
            <p:spPr>
              <a:xfrm>
                <a:off x="4060151" y="1570308"/>
                <a:ext cx="3899978" cy="463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表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4.1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非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终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结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符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数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组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96C23-71EF-4ADD-AB92-4160C1731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151" y="1570308"/>
                <a:ext cx="3899978" cy="463781"/>
              </a:xfrm>
              <a:prstGeom prst="rect">
                <a:avLst/>
              </a:prstGeom>
              <a:blipFill>
                <a:blip r:embed="rId3"/>
                <a:stretch>
                  <a:fillRect l="-2344" t="-9211" r="-1563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4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65743-2988-4E88-9BFA-CE1B064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1A784-9F54-440F-BF3D-218C77F82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FIRST(X)</a:t>
                </a:r>
                <a:r>
                  <a:rPr lang="zh-CN" altLang="en-US" sz="2800" dirty="0">
                    <a:solidFill>
                      <a:srgbClr val="0070C0"/>
                    </a:solidFill>
                  </a:rPr>
                  <a:t> 的算法</a:t>
                </a:r>
                <a:r>
                  <a:rPr lang="zh-CN" altLang="en-US" sz="2800" dirty="0"/>
                  <a:t>，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X∈V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⑴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若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 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{X};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⑵ 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若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→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⑶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对于所有形如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X→a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规则，且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a∈V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{a}; 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⑷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对于所有形如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X→Y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规则，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  <m:sSub>
                      <m:sSubPr>
                        <m:ctrlPr>
                          <a:rPr kumimoji="0" lang="en-US" altLang="zh-CN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</a:p>
              <a:p>
                <a:pPr marL="0" lvl="0" indent="185738" algn="l" eaLnBrk="0" fontAlgn="base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如果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i-1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（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=n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   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FIRST(X) ∪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i="0" u="none" strike="noStrike" kern="1200" cap="none" spc="0" normalizeH="0" baseline="-1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marL="0" lvl="0" indent="185738" algn="l" eaLnBrk="0" fontAlgn="base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∪{ε}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⑸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重复⑷，直到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不再扩大为止</a:t>
                </a:r>
                <a:endParaRPr lang="zh-CN" altLang="en-US" sz="2400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1A784-9F54-440F-BF3D-218C77F82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6" t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FD4F9-26BC-4D77-AC19-3917C8AA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7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B2A75-C5AC-498A-8AAF-FCC0A595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A80755-8EF0-4ECD-9ABF-5CBA05BD1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FIRST(</a:t>
                </a:r>
                <a:r>
                  <a:rPr lang="el-GR" altLang="zh-CN" sz="2800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800" dirty="0">
                    <a:solidFill>
                      <a:srgbClr val="0070C0"/>
                    </a:solidFill>
                  </a:rPr>
                  <a:t> 的算法</a:t>
                </a:r>
                <a:r>
                  <a:rPr lang="zh-CN" altLang="en-US" sz="2800" dirty="0"/>
                  <a:t>，</a:t>
                </a:r>
                <a:r>
                  <a:rPr lang="el-GR" altLang="zh-CN" sz="2800" dirty="0">
                    <a:solidFill>
                      <a:srgbClr val="FF0000"/>
                    </a:solidFill>
                  </a:rPr>
                  <a:t>α</a:t>
                </a:r>
                <a:r>
                  <a:rPr lang="el-GR" altLang="zh-CN" sz="2800" dirty="0"/>
                  <a:t> 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∈V</a:t>
                </a:r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*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  </a:t>
                </a:r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设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|</a:t>
                </a:r>
                <a:r>
                  <a:rPr kumimoji="0" lang="el-GR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| = n</a:t>
                </a:r>
                <a:endParaRPr lang="en-US" altLang="zh-CN" sz="2800" dirty="0"/>
              </a:p>
              <a:p>
                <a:pPr marL="0" marR="0" lvl="0" indent="476250" algn="l" defTabSz="914400" rtl="0" eaLnBrk="0" fontAlgn="base" latinLnBrk="0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∈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）*，置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FIRST(α)=</a:t>
                </a:r>
                <a:r>
                  <a:rPr lang="el-GR" altLang="zh-CN" sz="2400" dirty="0">
                    <a:solidFill>
                      <a:srgbClr val="C00000"/>
                    </a:solidFill>
                  </a:rPr>
                  <a:t> Φ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。计算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：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algn="l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 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}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i-1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ε(1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=n)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FIRST(α)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FIRST(α)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∪{ε}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A80755-8EF0-4ECD-9ABF-5CBA05BD1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6" t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965D04-D3B2-4264-B990-FB24258FC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F69B6-833E-4D53-A81D-22051B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33069-90FD-4C4F-8B13-8C744D56E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66374" cy="5637024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FOLLOW(A)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的算法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∈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8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FOLLOW(A)=</a:t>
                </a:r>
                <a:r>
                  <a:rPr kumimoji="0" lang="el-GR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Φ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;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FOLLOW(S)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{#}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若有产生式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B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→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αAβ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，则：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FOLLOW(A) ∪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(FIRST(β)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457200" lvl="0" indent="-457200"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Font typeface="+mj-ea"/>
                  <a:buAutoNum type="circleNumDbPlain"/>
                  <a:defRPr/>
                </a:pPr>
                <a:r>
                  <a:rPr lang="zh-CN" altLang="en-US" sz="2400" dirty="0"/>
                  <a:t>若有产生式</a:t>
                </a:r>
                <a:r>
                  <a:rPr lang="en-US" altLang="zh-CN" sz="2400" dirty="0"/>
                  <a:t>B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αA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或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B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αAβ,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且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，则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 </a:t>
                </a:r>
                <a:r>
                  <a:rPr lang="zh-CN" altLang="zh-CN" sz="2400" dirty="0"/>
                  <a:t>∪＝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；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重复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②③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，直到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FOLLOW(A)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不再扩大为止。 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33069-90FD-4C4F-8B13-8C744D56E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66374" cy="5637024"/>
              </a:xfrm>
              <a:blipFill>
                <a:blip r:embed="rId2"/>
                <a:stretch>
                  <a:fillRect l="-974" t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5A0AC8-F607-400D-ACFC-FDA71FDDD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3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FDA4D-46A5-4D9E-93DC-1C0D24FD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6823F-4668-44F5-949B-60F623E80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79549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S→AB︱bC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C→AD︱b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D→aS︱c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dirty="0"/>
              <a:t>非终结符的</a:t>
            </a:r>
            <a:r>
              <a:rPr lang="en-US" altLang="zh-CN" dirty="0"/>
              <a:t>FIRST()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4FEE2E-BE7F-41AC-A539-B84A8EF61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AD95651-73E3-4226-8F73-3E562AB6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056"/>
              </p:ext>
            </p:extLst>
          </p:nvPr>
        </p:nvGraphicFramePr>
        <p:xfrm>
          <a:off x="934719" y="4805765"/>
          <a:ext cx="8128000" cy="96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573396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966890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77906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04427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46645797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1060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{b, a,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{b, 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{a, 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en-US" altLang="zh-C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b,a,c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en-US" altLang="zh-C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a,c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04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64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331AE-3DB3-47F6-94E2-005FC8A9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D40BA-5942-47BC-A8CA-CE5F070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763336" cy="5637024"/>
          </a:xfrm>
        </p:spPr>
        <p:txBody>
          <a:bodyPr/>
          <a:lstStyle/>
          <a:p>
            <a:r>
              <a:rPr lang="zh-CN" altLang="en-US" sz="2800" dirty="0"/>
              <a:t>产生式右部的</a:t>
            </a:r>
            <a:r>
              <a:rPr lang="en-US" altLang="zh-CN" sz="2800" dirty="0"/>
              <a:t>FIRST()</a:t>
            </a: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S→AB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S→bC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A→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B→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C→AD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C→b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D→aS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D→c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36DD50-B5D2-4643-9471-4C308F3A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5F7A6-2CAC-4329-94C4-7F2FA5DBA4C5}"/>
              </a:ext>
            </a:extLst>
          </p:cNvPr>
          <p:cNvSpPr txBox="1"/>
          <p:nvPr/>
        </p:nvSpPr>
        <p:spPr>
          <a:xfrm>
            <a:off x="2871062" y="1423912"/>
            <a:ext cx="3045064" cy="516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AB</a:t>
            </a:r>
            <a:r>
              <a:rPr lang="en-US" altLang="zh-CN" sz="2400" dirty="0">
                <a:latin typeface="+mn-ea"/>
              </a:rPr>
              <a:t>) = {b, a,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bC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)= {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aD</a:t>
            </a:r>
            <a:r>
              <a:rPr lang="en-US" altLang="zh-CN" sz="2400" dirty="0">
                <a:latin typeface="+mn-ea"/>
              </a:rPr>
              <a:t>) = {a};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ε</a:t>
            </a:r>
            <a:r>
              <a:rPr lang="en-US" altLang="zh-CN" sz="2400" dirty="0">
                <a:latin typeface="+mn-ea"/>
              </a:rPr>
              <a:t>)= {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ε</a:t>
            </a:r>
            <a:r>
              <a:rPr lang="en-US" altLang="zh-CN" sz="2400" dirty="0">
                <a:latin typeface="+mn-ea"/>
              </a:rPr>
              <a:t>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AD</a:t>
            </a:r>
            <a:r>
              <a:rPr lang="en-US" altLang="zh-CN" sz="2400" dirty="0">
                <a:latin typeface="+mn-ea"/>
              </a:rPr>
              <a:t>) = {b, a, c};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aS</a:t>
            </a:r>
            <a:r>
              <a:rPr lang="en-US" altLang="zh-CN" sz="2400" dirty="0">
                <a:latin typeface="+mn-ea"/>
              </a:rPr>
              <a:t>) = {a};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zh-CN" sz="2400" dirty="0">
                <a:latin typeface="+mn-ea"/>
              </a:rPr>
              <a:t>) = {c}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29E718-4529-46FB-9197-7F6A929EAA8C}"/>
              </a:ext>
            </a:extLst>
          </p:cNvPr>
          <p:cNvSpPr txBox="1"/>
          <p:nvPr/>
        </p:nvSpPr>
        <p:spPr>
          <a:xfrm>
            <a:off x="6634398" y="1423912"/>
            <a:ext cx="4028732" cy="199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00" dirty="0">
                <a:latin typeface="+mn-ea"/>
              </a:rPr>
              <a:t>Follow(S) = {#};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latin typeface="+mn-ea"/>
              </a:rPr>
              <a:t>Follow(A) = {</a:t>
            </a:r>
            <a:r>
              <a:rPr lang="en-US" altLang="zh-CN" sz="2400" dirty="0" err="1">
                <a:latin typeface="+mn-ea"/>
              </a:rPr>
              <a:t>a,#,c</a:t>
            </a:r>
            <a:r>
              <a:rPr lang="en-US" altLang="zh-CN" sz="2400" dirty="0">
                <a:latin typeface="+mn-ea"/>
              </a:rPr>
              <a:t>};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latin typeface="+mn-ea"/>
              </a:rPr>
              <a:t>Follow(B) = {#};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latin typeface="+mn-ea"/>
              </a:rPr>
              <a:t>Follow(C) = {#};</a:t>
            </a:r>
          </a:p>
          <a:p>
            <a:pPr>
              <a:lnSpc>
                <a:spcPts val="3000"/>
              </a:lnSpc>
            </a:pPr>
            <a:r>
              <a:rPr lang="en-US" altLang="zh-CN" sz="2400" dirty="0">
                <a:latin typeface="+mn-ea"/>
              </a:rPr>
              <a:t>Follow(D) = {#};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9" name="表格 32">
            <a:extLst>
              <a:ext uri="{FF2B5EF4-FFF2-40B4-BE49-F238E27FC236}">
                <a16:creationId xmlns:a16="http://schemas.microsoft.com/office/drawing/2014/main" id="{4F56FD6E-3B53-4D9B-8248-66CE6E98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09006"/>
              </p:ext>
            </p:extLst>
          </p:nvPr>
        </p:nvGraphicFramePr>
        <p:xfrm>
          <a:off x="5949376" y="5487312"/>
          <a:ext cx="5115266" cy="100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377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950377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54918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2078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3251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426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50071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5007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441F324-B9BE-49EF-8D55-E0567ABDF7FE}"/>
              </a:ext>
            </a:extLst>
          </p:cNvPr>
          <p:cNvSpPr txBox="1"/>
          <p:nvPr/>
        </p:nvSpPr>
        <p:spPr>
          <a:xfrm>
            <a:off x="6512537" y="999847"/>
            <a:ext cx="37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非终结符的</a:t>
            </a:r>
            <a:r>
              <a:rPr lang="en-US" altLang="zh-CN" sz="2800" dirty="0">
                <a:latin typeface="+mn-ea"/>
              </a:rPr>
              <a:t>FOLLOW()</a:t>
            </a:r>
            <a:endParaRPr lang="zh-CN" altLang="en-US" sz="2800" dirty="0">
              <a:latin typeface="+mn-ea"/>
            </a:endParaRPr>
          </a:p>
        </p:txBody>
      </p:sp>
      <p:graphicFrame>
        <p:nvGraphicFramePr>
          <p:cNvPr id="11" name="表格 32">
            <a:extLst>
              <a:ext uri="{FF2B5EF4-FFF2-40B4-BE49-F238E27FC236}">
                <a16:creationId xmlns:a16="http://schemas.microsoft.com/office/drawing/2014/main" id="{9DB92E3E-6202-4B1E-B83C-347C989E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48576"/>
              </p:ext>
            </p:extLst>
          </p:nvPr>
        </p:nvGraphicFramePr>
        <p:xfrm>
          <a:off x="5949376" y="4400759"/>
          <a:ext cx="5106553" cy="96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58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86066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0780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1849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2776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48055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480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,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4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15D53-05AD-4A01-BB8F-3FEA5A16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B5BB4-B089-4BFF-AAFC-8475CAAA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6965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产生式的</a:t>
            </a:r>
            <a:r>
              <a:rPr lang="en-US" altLang="zh-CN" sz="2800" dirty="0"/>
              <a:t>SELECT()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E818F-E3AA-4D7F-94A2-F391CD0C6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232F57-D14D-4469-A822-71206F75A075}"/>
                  </a:ext>
                </a:extLst>
              </p:cNvPr>
              <p:cNvSpPr txBox="1"/>
              <p:nvPr/>
            </p:nvSpPr>
            <p:spPr>
              <a:xfrm>
                <a:off x="234735" y="1533592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232F57-D14D-4469-A822-71206F75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35" y="1533592"/>
                <a:ext cx="533736" cy="64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AD3126-5D7A-4F4C-9412-F6F2DB1626D8}"/>
                  </a:ext>
                </a:extLst>
              </p:cNvPr>
              <p:cNvSpPr txBox="1"/>
              <p:nvPr/>
            </p:nvSpPr>
            <p:spPr>
              <a:xfrm>
                <a:off x="234735" y="2645121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AD3126-5D7A-4F4C-9412-F6F2DB16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35" y="2645121"/>
                <a:ext cx="533736" cy="641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564702-B6CA-4CB3-A9D7-A24E5584D9DC}"/>
                  </a:ext>
                </a:extLst>
              </p:cNvPr>
              <p:cNvSpPr txBox="1"/>
              <p:nvPr/>
            </p:nvSpPr>
            <p:spPr>
              <a:xfrm>
                <a:off x="234735" y="3696508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564702-B6CA-4CB3-A9D7-A24E5584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35" y="3696508"/>
                <a:ext cx="533736" cy="641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A29727-321A-4989-92B0-F8D9ACD38F55}"/>
                  </a:ext>
                </a:extLst>
              </p:cNvPr>
              <p:cNvSpPr txBox="1"/>
              <p:nvPr/>
            </p:nvSpPr>
            <p:spPr>
              <a:xfrm>
                <a:off x="237153" y="4805872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A29727-321A-4989-92B0-F8D9ACD38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53" y="4805872"/>
                <a:ext cx="533736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5044B3-B116-4672-B4E8-8DF22936FD84}"/>
                  </a:ext>
                </a:extLst>
              </p:cNvPr>
              <p:cNvSpPr txBox="1"/>
              <p:nvPr/>
            </p:nvSpPr>
            <p:spPr>
              <a:xfrm>
                <a:off x="234735" y="5915236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5044B3-B116-4672-B4E8-8DF22936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35" y="5915236"/>
                <a:ext cx="533736" cy="641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5">
            <a:extLst>
              <a:ext uri="{FF2B5EF4-FFF2-40B4-BE49-F238E27FC236}">
                <a16:creationId xmlns:a16="http://schemas.microsoft.com/office/drawing/2014/main" id="{D1499648-78FF-4094-B739-54C17E995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48" y="1454075"/>
            <a:ext cx="892504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S→AB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(FIRST(AB)</a:t>
            </a:r>
            <a:r>
              <a:rPr lang="zh-CN" altLang="en-US" sz="2400" dirty="0">
                <a:latin typeface="+mn-ea"/>
                <a:ea typeface="+mn-ea"/>
              </a:rPr>
              <a:t>－</a:t>
            </a:r>
            <a:r>
              <a:rPr lang="en-US" altLang="zh-CN" sz="2400" dirty="0">
                <a:latin typeface="+mn-ea"/>
                <a:ea typeface="+mn-ea"/>
              </a:rPr>
              <a:t>{ε})∪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FOLLOW(S)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{#,</a:t>
            </a:r>
            <a:r>
              <a:rPr lang="en-US" altLang="zh-CN" sz="2400" dirty="0" err="1">
                <a:latin typeface="+mn-ea"/>
                <a:ea typeface="+mn-ea"/>
              </a:rPr>
              <a:t>a,b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S→bC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bC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{b}</a:t>
            </a:r>
          </a:p>
          <a:p>
            <a:pPr algn="l"/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A→b</a:t>
            </a:r>
            <a:r>
              <a:rPr lang="en-US" altLang="zh-CN" sz="2400" dirty="0">
                <a:latin typeface="+mn-ea"/>
                <a:ea typeface="+mn-ea"/>
              </a:rPr>
              <a:t>) 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FIRST(b)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{b}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(FIRST(ε)</a:t>
            </a:r>
            <a:r>
              <a:rPr lang="zh-CN" altLang="en-US" sz="2400" dirty="0">
                <a:latin typeface="+mn-ea"/>
                <a:ea typeface="+mn-ea"/>
              </a:rPr>
              <a:t>－</a:t>
            </a:r>
            <a:r>
              <a:rPr lang="en-US" altLang="zh-CN" sz="2400" dirty="0">
                <a:latin typeface="+mn-ea"/>
                <a:ea typeface="+mn-ea"/>
              </a:rPr>
              <a:t>{ε})∪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FOLLOW(A)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{#,</a:t>
            </a:r>
            <a:r>
              <a:rPr lang="en-US" altLang="zh-CN" sz="2400" dirty="0" err="1">
                <a:latin typeface="+mn-ea"/>
                <a:ea typeface="+mn-ea"/>
              </a:rPr>
              <a:t>a,c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B→aD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{a}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B→ε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(FIRST(ε)</a:t>
            </a:r>
            <a:r>
              <a:rPr lang="zh-CN" altLang="en-US" sz="2400" dirty="0">
                <a:latin typeface="+mn-ea"/>
                <a:ea typeface="+mn-ea"/>
              </a:rPr>
              <a:t>－</a:t>
            </a:r>
            <a:r>
              <a:rPr lang="en-US" altLang="zh-CN" sz="2400" dirty="0">
                <a:latin typeface="+mn-ea"/>
                <a:ea typeface="+mn-ea"/>
              </a:rPr>
              <a:t>{ε})∪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FOLLOW(B)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{#}</a:t>
            </a:r>
          </a:p>
          <a:p>
            <a:pPr algn="l"/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C→AD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FIRST(AD)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a,b,c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C→b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FIRST(b)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{b}</a:t>
            </a:r>
          </a:p>
          <a:p>
            <a:pPr algn="l"/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D→aS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aS</a:t>
            </a:r>
            <a:r>
              <a:rPr lang="en-US" altLang="zh-CN" sz="2400" dirty="0">
                <a:latin typeface="+mn-ea"/>
                <a:ea typeface="+mn-ea"/>
              </a:rPr>
              <a:t>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{a}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D→c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FIRST(c)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{c}</a:t>
            </a:r>
          </a:p>
        </p:txBody>
      </p:sp>
      <p:graphicFrame>
        <p:nvGraphicFramePr>
          <p:cNvPr id="11" name="表格 32">
            <a:extLst>
              <a:ext uri="{FF2B5EF4-FFF2-40B4-BE49-F238E27FC236}">
                <a16:creationId xmlns:a16="http://schemas.microsoft.com/office/drawing/2014/main" id="{41F1FE2B-E470-46F3-B0A4-12B4DEE2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14242"/>
              </p:ext>
            </p:extLst>
          </p:nvPr>
        </p:nvGraphicFramePr>
        <p:xfrm>
          <a:off x="6877234" y="5539661"/>
          <a:ext cx="5115266" cy="100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377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950377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54918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2078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3251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426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50071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5007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graphicFrame>
        <p:nvGraphicFramePr>
          <p:cNvPr id="12" name="表格 32">
            <a:extLst>
              <a:ext uri="{FF2B5EF4-FFF2-40B4-BE49-F238E27FC236}">
                <a16:creationId xmlns:a16="http://schemas.microsoft.com/office/drawing/2014/main" id="{DF48CE2C-6070-4DC0-AFDD-3818B2E2E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83617"/>
              </p:ext>
            </p:extLst>
          </p:nvPr>
        </p:nvGraphicFramePr>
        <p:xfrm>
          <a:off x="6877234" y="4453108"/>
          <a:ext cx="5106553" cy="96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58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86066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0780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1849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2776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48055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480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,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84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E567F-2892-4B38-8B07-0EB49036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4A2C1-329C-4AF1-91FC-1C14EA27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en-US" altLang="zh-CN" sz="2800" dirty="0">
                <a:solidFill>
                  <a:srgbClr val="C00000"/>
                </a:solidFill>
              </a:rPr>
              <a:t>G[S]</a:t>
            </a:r>
            <a:r>
              <a:rPr lang="zh-CN" altLang="en-US" sz="2800" dirty="0">
                <a:solidFill>
                  <a:srgbClr val="C00000"/>
                </a:solidFill>
              </a:rPr>
              <a:t>不是</a:t>
            </a:r>
            <a:r>
              <a:rPr lang="en-US" altLang="zh-CN" sz="2800" dirty="0">
                <a:solidFill>
                  <a:srgbClr val="C00000"/>
                </a:solidFill>
              </a:rPr>
              <a:t>LL(1)</a:t>
            </a:r>
            <a:r>
              <a:rPr lang="zh-CN" altLang="en-US" sz="2800" dirty="0">
                <a:solidFill>
                  <a:srgbClr val="C00000"/>
                </a:solidFill>
              </a:rPr>
              <a:t>文法</a:t>
            </a:r>
            <a:r>
              <a:rPr lang="zh-CN" altLang="en-US" sz="2800" dirty="0"/>
              <a:t>，实际判定可以很直接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0A7141-45B7-4800-A804-CC5C927FF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321">
            <a:extLst>
              <a:ext uri="{FF2B5EF4-FFF2-40B4-BE49-F238E27FC236}">
                <a16:creationId xmlns:a16="http://schemas.microsoft.com/office/drawing/2014/main" id="{E03F536E-3594-4135-842F-B70B6DC0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63" y="1641760"/>
            <a:ext cx="204450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S→AB</a:t>
            </a: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S→bC</a:t>
            </a:r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A→b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A→ε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latin typeface="+mn-ea"/>
                <a:ea typeface="+mn-ea"/>
              </a:rPr>
              <a:t>B→aD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B→ε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>
                <a:latin typeface="+mn-ea"/>
                <a:ea typeface="+mn-ea"/>
              </a:rPr>
              <a:t>C→AD</a:t>
            </a: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C→b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latin typeface="+mn-ea"/>
                <a:ea typeface="+mn-ea"/>
              </a:rPr>
              <a:t>D→aS</a:t>
            </a:r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D→c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6" name="Text Box 35">
            <a:extLst>
              <a:ext uri="{FF2B5EF4-FFF2-40B4-BE49-F238E27FC236}">
                <a16:creationId xmlns:a16="http://schemas.microsoft.com/office/drawing/2014/main" id="{F28FE95B-45F1-4C0B-A90F-95446FD2C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2749" y="2446695"/>
            <a:ext cx="941469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S→AB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(FIRST(AB)</a:t>
            </a:r>
            <a:r>
              <a:rPr lang="zh-CN" altLang="en-US" sz="2400" dirty="0">
                <a:latin typeface="+mn-ea"/>
                <a:ea typeface="+mn-ea"/>
              </a:rPr>
              <a:t>－</a:t>
            </a:r>
            <a:r>
              <a:rPr lang="en-US" altLang="zh-CN" sz="2400" dirty="0">
                <a:latin typeface="+mn-ea"/>
                <a:ea typeface="+mn-ea"/>
              </a:rPr>
              <a:t>{ε})∪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FOLLOW(S)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{#,</a:t>
            </a:r>
            <a:r>
              <a:rPr lang="en-US" altLang="zh-CN" sz="2400" dirty="0" err="1">
                <a:latin typeface="+mn-ea"/>
                <a:ea typeface="+mn-ea"/>
              </a:rPr>
              <a:t>a,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S→bC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bC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A→b</a:t>
            </a:r>
            <a:r>
              <a:rPr lang="en-US" altLang="zh-CN" sz="2400" dirty="0">
                <a:latin typeface="+mn-ea"/>
                <a:ea typeface="+mn-ea"/>
              </a:rPr>
              <a:t>) 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FIRST(b)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{b}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D60093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FOLLOW(A)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{#,</a:t>
            </a:r>
            <a:r>
              <a:rPr lang="en-US" altLang="zh-CN" sz="2400" dirty="0" err="1">
                <a:latin typeface="+mn-ea"/>
                <a:ea typeface="+mn-ea"/>
              </a:rPr>
              <a:t>a,c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B→aD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 ＝</a:t>
            </a:r>
            <a:r>
              <a:rPr lang="en-US" altLang="zh-CN" sz="2400" dirty="0">
                <a:latin typeface="+mn-ea"/>
                <a:ea typeface="+mn-ea"/>
              </a:rPr>
              <a:t>{a}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D60093"/>
                </a:solidFill>
                <a:latin typeface="+mn-ea"/>
                <a:ea typeface="+mn-ea"/>
              </a:rPr>
              <a:t>B→ε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FOLLOW(B)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{#}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C→AD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FIRST(AD)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a,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400" dirty="0" err="1">
                <a:latin typeface="+mn-ea"/>
                <a:ea typeface="+mn-ea"/>
              </a:rPr>
              <a:t>,c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C→b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FIRST(b)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latin typeface="+mn-ea"/>
                <a:ea typeface="+mn-ea"/>
              </a:rPr>
              <a:t>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D→aS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</a:t>
            </a:r>
            <a:r>
              <a:rPr lang="en-US" altLang="zh-CN" sz="2400" dirty="0" err="1">
                <a:latin typeface="+mn-ea"/>
                <a:ea typeface="+mn-ea"/>
              </a:rPr>
              <a:t>aS</a:t>
            </a:r>
            <a:r>
              <a:rPr lang="en-US" altLang="zh-CN" sz="2400" dirty="0">
                <a:latin typeface="+mn-ea"/>
                <a:ea typeface="+mn-ea"/>
              </a:rPr>
              <a:t>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{a}</a:t>
            </a:r>
          </a:p>
          <a:p>
            <a:pPr algn="l"/>
            <a:r>
              <a:rPr lang="en-US" altLang="zh-CN" sz="2400" dirty="0"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latin typeface="+mn-ea"/>
                <a:ea typeface="+mn-ea"/>
              </a:rPr>
              <a:t>D→c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r>
              <a:rPr lang="zh-CN" altLang="en-US" sz="2400" dirty="0">
                <a:latin typeface="+mn-ea"/>
                <a:ea typeface="+mn-ea"/>
              </a:rPr>
              <a:t>＝ </a:t>
            </a:r>
            <a:r>
              <a:rPr lang="en-US" altLang="zh-CN" sz="2400" dirty="0">
                <a:latin typeface="+mn-ea"/>
                <a:ea typeface="+mn-ea"/>
              </a:rPr>
              <a:t>FIRST(c) 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{c}</a:t>
            </a:r>
          </a:p>
        </p:txBody>
      </p:sp>
      <p:graphicFrame>
        <p:nvGraphicFramePr>
          <p:cNvPr id="7" name="表格 32">
            <a:extLst>
              <a:ext uri="{FF2B5EF4-FFF2-40B4-BE49-F238E27FC236}">
                <a16:creationId xmlns:a16="http://schemas.microsoft.com/office/drawing/2014/main" id="{79AEAB78-DD70-46E8-90F4-99D3830CE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25156"/>
              </p:ext>
            </p:extLst>
          </p:nvPr>
        </p:nvGraphicFramePr>
        <p:xfrm>
          <a:off x="2181937" y="1575714"/>
          <a:ext cx="48220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893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895893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11640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18389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776055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2414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graphicFrame>
        <p:nvGraphicFramePr>
          <p:cNvPr id="8" name="表格 32">
            <a:extLst>
              <a:ext uri="{FF2B5EF4-FFF2-40B4-BE49-F238E27FC236}">
                <a16:creationId xmlns:a16="http://schemas.microsoft.com/office/drawing/2014/main" id="{8C3D2BEE-115A-4B5D-A317-E8B288C0E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717274"/>
              </p:ext>
            </p:extLst>
          </p:nvPr>
        </p:nvGraphicFramePr>
        <p:xfrm>
          <a:off x="7192821" y="1560405"/>
          <a:ext cx="4395843" cy="78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136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628018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17872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515296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515297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621224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39278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3927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,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3B59880-C8AE-4A7C-85D3-93F859FA00CD}"/>
              </a:ext>
            </a:extLst>
          </p:cNvPr>
          <p:cNvSpPr txBox="1"/>
          <p:nvPr/>
        </p:nvSpPr>
        <p:spPr>
          <a:xfrm>
            <a:off x="2372749" y="6224058"/>
            <a:ext cx="905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S(</a:t>
            </a:r>
            <a:r>
              <a:rPr lang="zh-CN" altLang="en-US" sz="2400" dirty="0">
                <a:solidFill>
                  <a:srgbClr val="FF0000"/>
                </a:solidFill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</a:rPr>
              <a:t>C)</a:t>
            </a:r>
            <a:r>
              <a:rPr lang="zh-CN" altLang="en-US" sz="2400" dirty="0">
                <a:solidFill>
                  <a:srgbClr val="FF0000"/>
                </a:solidFill>
              </a:rPr>
              <a:t>的两个产生式的</a:t>
            </a:r>
            <a:r>
              <a:rPr lang="en-US" altLang="zh-CN" sz="2400" dirty="0">
                <a:solidFill>
                  <a:srgbClr val="FF0000"/>
                </a:solidFill>
              </a:rPr>
              <a:t>SELECT</a:t>
            </a:r>
            <a:r>
              <a:rPr lang="zh-CN" altLang="en-US" sz="2400" dirty="0">
                <a:solidFill>
                  <a:srgbClr val="FF0000"/>
                </a:solidFill>
              </a:rPr>
              <a:t>集已表明，文法</a:t>
            </a:r>
            <a:r>
              <a:rPr lang="en-US" altLang="zh-CN" sz="2400" dirty="0">
                <a:solidFill>
                  <a:srgbClr val="FF0000"/>
                </a:solidFill>
              </a:rPr>
              <a:t>G[S]</a:t>
            </a:r>
            <a:r>
              <a:rPr lang="zh-CN" altLang="en-US" sz="2400" dirty="0">
                <a:solidFill>
                  <a:srgbClr val="FF0000"/>
                </a:solidFill>
              </a:rPr>
              <a:t>不是</a:t>
            </a:r>
            <a:r>
              <a:rPr lang="en-US" altLang="zh-CN" sz="2400" dirty="0">
                <a:solidFill>
                  <a:srgbClr val="FF0000"/>
                </a:solidFill>
              </a:rPr>
              <a:t>LL(1)</a:t>
            </a:r>
            <a:r>
              <a:rPr lang="zh-CN" altLang="en-US" sz="2400" dirty="0">
                <a:solidFill>
                  <a:srgbClr val="FF0000"/>
                </a:solidFill>
              </a:rPr>
              <a:t>文法。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4D000A-256D-4886-9543-4590559F89D7}"/>
                  </a:ext>
                </a:extLst>
              </p:cNvPr>
              <p:cNvSpPr txBox="1"/>
              <p:nvPr/>
            </p:nvSpPr>
            <p:spPr>
              <a:xfrm>
                <a:off x="2187494" y="2574652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34D000A-256D-4886-9543-4590559F8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94" y="2574652"/>
                <a:ext cx="533736" cy="64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BC2616-B2F4-4A18-B889-700698F2426F}"/>
                  </a:ext>
                </a:extLst>
              </p:cNvPr>
              <p:cNvSpPr txBox="1"/>
              <p:nvPr/>
            </p:nvSpPr>
            <p:spPr>
              <a:xfrm>
                <a:off x="2181937" y="3281275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BC2616-B2F4-4A18-B889-700698F24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37" y="3281275"/>
                <a:ext cx="533736" cy="641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D88B20-3B82-4268-B347-80920B438982}"/>
                  </a:ext>
                </a:extLst>
              </p:cNvPr>
              <p:cNvSpPr txBox="1"/>
              <p:nvPr/>
            </p:nvSpPr>
            <p:spPr>
              <a:xfrm>
                <a:off x="2162880" y="4004535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D88B20-3B82-4268-B347-80920B43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880" y="4004535"/>
                <a:ext cx="533736" cy="6415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17AE7-9781-4B78-9002-1EEA27295CF4}"/>
                  </a:ext>
                </a:extLst>
              </p:cNvPr>
              <p:cNvSpPr txBox="1"/>
              <p:nvPr/>
            </p:nvSpPr>
            <p:spPr>
              <a:xfrm>
                <a:off x="2162880" y="4741887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17AE7-9781-4B78-9002-1EEA27295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880" y="4741887"/>
                <a:ext cx="533736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81EB67-7903-4B7F-9652-4541DCD2558E}"/>
                  </a:ext>
                </a:extLst>
              </p:cNvPr>
              <p:cNvSpPr txBox="1"/>
              <p:nvPr/>
            </p:nvSpPr>
            <p:spPr>
              <a:xfrm>
                <a:off x="2181937" y="5418419"/>
                <a:ext cx="533736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81EB67-7903-4B7F-9652-4541DCD25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37" y="5418419"/>
                <a:ext cx="533736" cy="641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CD892A0-7CD7-4536-86E0-027045AB7DCE}"/>
              </a:ext>
            </a:extLst>
          </p:cNvPr>
          <p:cNvSpPr txBox="1"/>
          <p:nvPr/>
        </p:nvSpPr>
        <p:spPr>
          <a:xfrm>
            <a:off x="8628461" y="3214971"/>
            <a:ext cx="3045064" cy="1063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AB</a:t>
            </a:r>
            <a:r>
              <a:rPr lang="en-US" altLang="zh-CN" sz="2400" dirty="0">
                <a:latin typeface="+mn-ea"/>
              </a:rPr>
              <a:t>) = {b, a,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AD</a:t>
            </a:r>
            <a:r>
              <a:rPr lang="en-US" altLang="zh-CN" sz="2400" dirty="0">
                <a:latin typeface="+mn-ea"/>
              </a:rPr>
              <a:t>) = {b, a, c};</a:t>
            </a:r>
          </a:p>
        </p:txBody>
      </p:sp>
    </p:spTree>
    <p:extLst>
      <p:ext uri="{BB962C8B-B14F-4D97-AF65-F5344CB8AC3E}">
        <p14:creationId xmlns:p14="http://schemas.microsoft.com/office/powerpoint/2010/main" val="1520497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4.3</a:t>
            </a:r>
            <a:r>
              <a:rPr lang="zh-CN" altLang="en-US" b="1" u="sng" dirty="0">
                <a:solidFill>
                  <a:srgbClr val="C00000"/>
                </a:solidFill>
              </a:rPr>
              <a:t>　某些非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文法到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0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28628-15D6-4167-9F40-D8023E4C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A4E78-C3A9-41C2-AC93-83570E45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7489987" cy="5637024"/>
          </a:xfrm>
        </p:spPr>
        <p:txBody>
          <a:bodyPr/>
          <a:lstStyle/>
          <a:p>
            <a:r>
              <a:rPr lang="zh-CN" altLang="en-US" sz="2800" dirty="0"/>
              <a:t>自顶向下：</a:t>
            </a:r>
            <a:r>
              <a:rPr lang="zh-CN" altLang="en-US" sz="2800" dirty="0">
                <a:solidFill>
                  <a:srgbClr val="0000FF"/>
                </a:solidFill>
              </a:rPr>
              <a:t>推导</a:t>
            </a:r>
            <a:r>
              <a:rPr lang="zh-CN" altLang="en-US" sz="2800" dirty="0"/>
              <a:t>     </a:t>
            </a:r>
            <a:r>
              <a:rPr lang="en-US" altLang="zh-CN" sz="2800" dirty="0">
                <a:solidFill>
                  <a:srgbClr val="C00000"/>
                </a:solidFill>
              </a:rPr>
              <a:t>ANTLR4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章</a:t>
            </a:r>
            <a:r>
              <a:rPr lang="en-US" altLang="zh-CN" sz="2400" dirty="0"/>
              <a:t>: </a:t>
            </a:r>
            <a:r>
              <a:rPr lang="zh-CN" altLang="en-US" sz="2400" dirty="0"/>
              <a:t>确定的自顶向下分析方法：</a:t>
            </a:r>
            <a:r>
              <a:rPr lang="en-US" altLang="zh-CN" sz="2400" dirty="0"/>
              <a:t>LL(1)</a:t>
            </a:r>
            <a:r>
              <a:rPr lang="zh-CN" altLang="en-US" sz="2400" dirty="0"/>
              <a:t>分析法</a:t>
            </a:r>
            <a:endParaRPr lang="en-US" altLang="zh-CN" sz="2400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递归下降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表驱动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预测分析法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800" dirty="0"/>
              <a:t>自底向上：</a:t>
            </a:r>
            <a:r>
              <a:rPr lang="zh-CN" altLang="en-US" sz="2800" dirty="0">
                <a:solidFill>
                  <a:srgbClr val="0000FF"/>
                </a:solidFill>
              </a:rPr>
              <a:t>归约</a:t>
            </a:r>
            <a:r>
              <a:rPr lang="zh-CN" altLang="en-US" sz="2800" dirty="0"/>
              <a:t>     </a:t>
            </a:r>
            <a:r>
              <a:rPr lang="en-US" altLang="zh-CN" sz="2800" dirty="0">
                <a:solidFill>
                  <a:srgbClr val="C00000"/>
                </a:solidFill>
              </a:rPr>
              <a:t>BISON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5</a:t>
            </a:r>
            <a:r>
              <a:rPr lang="zh-CN" altLang="en-US" sz="2400" dirty="0"/>
              <a:t>章 优先分析法</a:t>
            </a:r>
            <a:endParaRPr lang="en-US" altLang="zh-CN" sz="2400" dirty="0"/>
          </a:p>
          <a:p>
            <a:pPr lvl="2"/>
            <a:r>
              <a:rPr lang="zh-CN" altLang="en-US" dirty="0"/>
              <a:t>简单优先</a:t>
            </a:r>
            <a:endParaRPr lang="en-US" altLang="zh-CN" dirty="0"/>
          </a:p>
          <a:p>
            <a:pPr lvl="2"/>
            <a:r>
              <a:rPr lang="zh-CN" altLang="en-US" dirty="0"/>
              <a:t>算符优先</a:t>
            </a:r>
            <a:endParaRPr lang="en-US" altLang="zh-CN" dirty="0"/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6</a:t>
            </a:r>
            <a:r>
              <a:rPr lang="zh-CN" altLang="en-US" sz="2400" dirty="0"/>
              <a:t>章 </a:t>
            </a:r>
            <a:r>
              <a:rPr lang="en-US" altLang="zh-CN" sz="2400" dirty="0"/>
              <a:t>LR</a:t>
            </a:r>
            <a:r>
              <a:rPr lang="zh-CN" altLang="en-US" sz="2400" dirty="0"/>
              <a:t>分析法</a:t>
            </a:r>
            <a:endParaRPr lang="en-US" altLang="zh-CN" sz="2400" dirty="0"/>
          </a:p>
          <a:p>
            <a:pPr lvl="2"/>
            <a:r>
              <a:rPr lang="en-US" altLang="zh-CN" sz="2400" dirty="0"/>
              <a:t>LR(0)→SLR(1) →LR(1)</a:t>
            </a:r>
          </a:p>
          <a:p>
            <a:pPr lvl="2"/>
            <a:r>
              <a:rPr lang="en-US" altLang="zh-CN" sz="2400" dirty="0"/>
              <a:t>LALR(1)  </a:t>
            </a:r>
            <a:r>
              <a:rPr lang="en-US" altLang="zh-CN" sz="2400" dirty="0">
                <a:solidFill>
                  <a:srgbClr val="C00000"/>
                </a:solidFill>
              </a:rPr>
              <a:t>Bison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E8504A-570E-44DE-B3B7-C43A32EB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98FA17-1A10-4208-AF7B-64B3F8BF4AE4}"/>
              </a:ext>
            </a:extLst>
          </p:cNvPr>
          <p:cNvSpPr/>
          <p:nvPr/>
        </p:nvSpPr>
        <p:spPr>
          <a:xfrm>
            <a:off x="5883965" y="2213576"/>
            <a:ext cx="5367130" cy="427515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68080-6BA6-4AB8-8EDA-03EAABB496FE}"/>
              </a:ext>
            </a:extLst>
          </p:cNvPr>
          <p:cNvSpPr txBox="1"/>
          <p:nvPr/>
        </p:nvSpPr>
        <p:spPr>
          <a:xfrm>
            <a:off x="8889839" y="23247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上下文无关文法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432985D-B08A-420B-9E12-319C15604777}"/>
              </a:ext>
            </a:extLst>
          </p:cNvPr>
          <p:cNvSpPr/>
          <p:nvPr/>
        </p:nvSpPr>
        <p:spPr>
          <a:xfrm>
            <a:off x="6003012" y="2787065"/>
            <a:ext cx="5155095" cy="35827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EF955-5DD8-451F-95E9-44523BBA83D4}"/>
              </a:ext>
            </a:extLst>
          </p:cNvPr>
          <p:cNvSpPr txBox="1"/>
          <p:nvPr/>
        </p:nvSpPr>
        <p:spPr>
          <a:xfrm>
            <a:off x="7471678" y="28869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无二义性的上下文无关文法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B3440A7-8061-453C-A441-73FEB2202932}"/>
              </a:ext>
            </a:extLst>
          </p:cNvPr>
          <p:cNvSpPr/>
          <p:nvPr/>
        </p:nvSpPr>
        <p:spPr>
          <a:xfrm>
            <a:off x="6070038" y="3336012"/>
            <a:ext cx="4933384" cy="28168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EAD261-09C6-4C31-8531-F210769874B5}"/>
              </a:ext>
            </a:extLst>
          </p:cNvPr>
          <p:cNvSpPr txBox="1"/>
          <p:nvPr/>
        </p:nvSpPr>
        <p:spPr>
          <a:xfrm>
            <a:off x="9088371" y="351798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LR(1)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D353475-338B-4D27-B0F7-61E2504CA1BC}"/>
              </a:ext>
            </a:extLst>
          </p:cNvPr>
          <p:cNvSpPr/>
          <p:nvPr/>
        </p:nvSpPr>
        <p:spPr>
          <a:xfrm>
            <a:off x="6439413" y="3851713"/>
            <a:ext cx="4203895" cy="21100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44142B-4C44-4184-B1E8-E3F1F8754C14}"/>
              </a:ext>
            </a:extLst>
          </p:cNvPr>
          <p:cNvSpPr txBox="1"/>
          <p:nvPr/>
        </p:nvSpPr>
        <p:spPr>
          <a:xfrm>
            <a:off x="8763105" y="400072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LALR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F64C29-97DA-464A-8B45-2CC97AF6EF6A}"/>
              </a:ext>
            </a:extLst>
          </p:cNvPr>
          <p:cNvSpPr/>
          <p:nvPr/>
        </p:nvSpPr>
        <p:spPr>
          <a:xfrm>
            <a:off x="6759142" y="4285647"/>
            <a:ext cx="3288402" cy="1559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5FB25E-77F5-4C1A-A09F-987E493398A4}"/>
              </a:ext>
            </a:extLst>
          </p:cNvPr>
          <p:cNvSpPr txBox="1"/>
          <p:nvPr/>
        </p:nvSpPr>
        <p:spPr>
          <a:xfrm>
            <a:off x="9066268" y="47799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SLR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2BDF75-F861-46AA-94CB-3EDBE4707F78}"/>
              </a:ext>
            </a:extLst>
          </p:cNvPr>
          <p:cNvSpPr/>
          <p:nvPr/>
        </p:nvSpPr>
        <p:spPr>
          <a:xfrm>
            <a:off x="7035155" y="4481183"/>
            <a:ext cx="1978297" cy="1172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72F08D-D1AA-4D83-B6C2-80606FC39A87}"/>
              </a:ext>
            </a:extLst>
          </p:cNvPr>
          <p:cNvSpPr txBox="1"/>
          <p:nvPr/>
        </p:nvSpPr>
        <p:spPr>
          <a:xfrm>
            <a:off x="8253822" y="48808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D5D4A41-127E-49C9-B82F-116ACCF5BEB8}"/>
              </a:ext>
            </a:extLst>
          </p:cNvPr>
          <p:cNvSpPr/>
          <p:nvPr/>
        </p:nvSpPr>
        <p:spPr>
          <a:xfrm>
            <a:off x="7098226" y="3517984"/>
            <a:ext cx="1202464" cy="24437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452341-E29F-4F74-A5C8-B02ADF58C772}"/>
              </a:ext>
            </a:extLst>
          </p:cNvPr>
          <p:cNvSpPr txBox="1"/>
          <p:nvPr/>
        </p:nvSpPr>
        <p:spPr>
          <a:xfrm>
            <a:off x="7304283" y="362418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37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LL(1)</a:t>
            </a:r>
            <a:endParaRPr lang="zh-CN" altLang="en-US" b="1" dirty="0">
              <a:solidFill>
                <a:srgbClr val="A37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7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0ACE7-4FA9-40E8-9BEE-682E258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3F423-7254-46BD-BF10-86FE3B00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非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若文法含有</a:t>
            </a:r>
            <a:r>
              <a:rPr lang="zh-CN" altLang="en-US" sz="2400" dirty="0"/>
              <a:t>左公共因子</a:t>
            </a:r>
            <a:r>
              <a:rPr lang="zh-CN" altLang="en-US" sz="2400" dirty="0">
                <a:solidFill>
                  <a:schemeClr val="tx1"/>
                </a:solidFill>
              </a:rPr>
              <a:t>，一定不是</a:t>
            </a:r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若文法含有</a:t>
            </a:r>
            <a:r>
              <a:rPr lang="zh-CN" altLang="en-US" sz="2400" dirty="0">
                <a:solidFill>
                  <a:srgbClr val="0000FF"/>
                </a:solidFill>
              </a:rPr>
              <a:t>直接</a:t>
            </a:r>
            <a:r>
              <a:rPr lang="zh-CN" altLang="en-US" sz="2400" dirty="0">
                <a:solidFill>
                  <a:schemeClr val="tx1"/>
                </a:solidFill>
              </a:rPr>
              <a:t>或</a:t>
            </a:r>
            <a:r>
              <a:rPr lang="zh-CN" altLang="en-US" sz="2400" dirty="0">
                <a:solidFill>
                  <a:srgbClr val="0000FF"/>
                </a:solidFill>
              </a:rPr>
              <a:t>间接</a:t>
            </a:r>
            <a:r>
              <a:rPr lang="zh-CN" altLang="en-US" sz="2400" dirty="0"/>
              <a:t>左递归</a:t>
            </a:r>
            <a:r>
              <a:rPr lang="zh-CN" altLang="en-US" sz="2400" dirty="0">
                <a:solidFill>
                  <a:schemeClr val="tx1"/>
                </a:solidFill>
              </a:rPr>
              <a:t>，一定不是</a:t>
            </a:r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    </a:t>
            </a:r>
          </a:p>
          <a:p>
            <a:r>
              <a:rPr lang="zh-CN" altLang="en-US" sz="2800" dirty="0">
                <a:solidFill>
                  <a:srgbClr val="0000FF"/>
                </a:solidFill>
              </a:rPr>
              <a:t>非</a:t>
            </a:r>
            <a:r>
              <a:rPr lang="en-US" altLang="zh-CN" sz="2800" dirty="0">
                <a:solidFill>
                  <a:srgbClr val="0000FF"/>
                </a:solidFill>
              </a:rPr>
              <a:t>LL(1)</a:t>
            </a:r>
            <a:r>
              <a:rPr lang="zh-CN" altLang="en-US" sz="2800" dirty="0">
                <a:solidFill>
                  <a:srgbClr val="0000FF"/>
                </a:solidFill>
              </a:rPr>
              <a:t>文法</a:t>
            </a:r>
            <a:r>
              <a:rPr lang="en-US" altLang="zh-CN" sz="2800" dirty="0">
                <a:solidFill>
                  <a:srgbClr val="0000FF"/>
                </a:solidFill>
              </a:rPr>
              <a:t>→LL(1)</a:t>
            </a:r>
            <a:r>
              <a:rPr lang="zh-CN" altLang="en-US" sz="2800" dirty="0">
                <a:solidFill>
                  <a:srgbClr val="0000FF"/>
                </a:solidFill>
              </a:rPr>
              <a:t>文法</a:t>
            </a:r>
            <a:r>
              <a:rPr lang="zh-CN" altLang="en-US" sz="2800" dirty="0"/>
              <a:t>的等价变换：</a:t>
            </a:r>
            <a:endParaRPr lang="en-US" altLang="zh-CN" dirty="0"/>
          </a:p>
          <a:p>
            <a:pPr lvl="1"/>
            <a:r>
              <a:rPr lang="zh-CN" altLang="en-US" sz="2400" dirty="0"/>
              <a:t>提取左公共因子</a:t>
            </a:r>
            <a:endParaRPr lang="en-US" altLang="zh-CN" sz="2400" dirty="0"/>
          </a:p>
          <a:p>
            <a:pPr lvl="1"/>
            <a:r>
              <a:rPr lang="zh-CN" altLang="en-US" sz="2400" dirty="0"/>
              <a:t>消除左递归</a:t>
            </a:r>
            <a:endParaRPr lang="en-US" altLang="zh-CN" sz="2400" dirty="0"/>
          </a:p>
          <a:p>
            <a:pPr lvl="2"/>
            <a:r>
              <a:rPr lang="zh-CN" altLang="en-US" sz="2400" dirty="0"/>
              <a:t>消除直接左递归法</a:t>
            </a:r>
          </a:p>
          <a:p>
            <a:pPr lvl="2"/>
            <a:r>
              <a:rPr lang="zh-CN" altLang="en-US" sz="2400" dirty="0"/>
              <a:t>消除间接左递归法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CA396-6780-4064-B784-98AC1ABF7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2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FF225-A287-4376-BDA6-804CB4B2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5E249-FD8A-43B8-8CEB-E866F6EA8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99625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3000" dirty="0"/>
              <a:t>提取左公因子</a:t>
            </a:r>
            <a:endParaRPr lang="en-US" altLang="zh-CN" sz="3000" dirty="0"/>
          </a:p>
          <a:p>
            <a:pPr lvl="1"/>
            <a:r>
              <a:rPr lang="zh-CN" altLang="en-US" sz="2600" dirty="0"/>
              <a:t>对形如</a:t>
            </a:r>
            <a:r>
              <a:rPr lang="en-US" altLang="zh-CN" sz="2600" dirty="0">
                <a:solidFill>
                  <a:srgbClr val="4472C4"/>
                </a:solidFill>
              </a:rPr>
              <a:t>A→α β|α γ </a:t>
            </a:r>
            <a:r>
              <a:rPr lang="zh-CN" altLang="en-US" sz="2600" dirty="0"/>
              <a:t>进行等价变换为：</a:t>
            </a:r>
            <a:r>
              <a:rPr lang="en-US" altLang="zh-CN" sz="2600" dirty="0"/>
              <a:t>A→α</a:t>
            </a:r>
            <a:r>
              <a:rPr lang="zh-CN" altLang="en-US" sz="2600" dirty="0"/>
              <a:t>（</a:t>
            </a:r>
            <a:r>
              <a:rPr lang="en-US" altLang="zh-CN" sz="2600" dirty="0"/>
              <a:t>β | γ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进一步变换：</a:t>
            </a:r>
            <a:r>
              <a:rPr lang="en-US" altLang="zh-CN" dirty="0">
                <a:solidFill>
                  <a:srgbClr val="C00000"/>
                </a:solidFill>
              </a:rPr>
              <a:t>A→αA</a:t>
            </a:r>
            <a:r>
              <a:rPr lang="zh-CN" altLang="zh-CN" sz="280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                           A</a:t>
            </a:r>
            <a:r>
              <a:rPr lang="zh-CN" altLang="zh-CN" sz="240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dirty="0">
                <a:solidFill>
                  <a:srgbClr val="C00000"/>
                </a:solidFill>
              </a:rPr>
              <a:t>→β|γ</a:t>
            </a:r>
          </a:p>
          <a:p>
            <a:pPr lvl="1"/>
            <a:r>
              <a:rPr lang="zh-CN" altLang="en-US" sz="2600" dirty="0"/>
              <a:t>对形如</a:t>
            </a:r>
            <a:r>
              <a:rPr lang="en-US" altLang="zh-CN" sz="2600" dirty="0">
                <a:solidFill>
                  <a:srgbClr val="5A82C9"/>
                </a:solidFill>
              </a:rPr>
              <a:t>A→α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1</a:t>
            </a:r>
            <a:r>
              <a:rPr lang="en-US" altLang="zh-CN" sz="2600" dirty="0">
                <a:solidFill>
                  <a:srgbClr val="5A82C9"/>
                </a:solidFill>
              </a:rPr>
              <a:t>|α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2</a:t>
            </a:r>
            <a:r>
              <a:rPr lang="en-US" altLang="zh-CN" sz="2600" dirty="0">
                <a:solidFill>
                  <a:srgbClr val="5A82C9"/>
                </a:solidFill>
              </a:rPr>
              <a:t>| … |α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n</a:t>
            </a:r>
            <a:r>
              <a:rPr lang="en-US" altLang="zh-CN" sz="2600" dirty="0">
                <a:solidFill>
                  <a:srgbClr val="5A82C9"/>
                </a:solidFill>
              </a:rPr>
              <a:t> </a:t>
            </a:r>
            <a:r>
              <a:rPr lang="zh-CN" altLang="en-US" sz="2600" dirty="0"/>
              <a:t>进行等价变换为：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3000" baseline="-25000" dirty="0"/>
              <a:t>          </a:t>
            </a:r>
            <a:r>
              <a:rPr lang="zh-CN" altLang="en-US" dirty="0"/>
              <a:t>进一步变换（引入新非终结符</a:t>
            </a:r>
            <a:r>
              <a:rPr lang="en-US" altLang="zh-CN" dirty="0">
                <a:solidFill>
                  <a:srgbClr val="C00000"/>
                </a:solidFill>
              </a:rPr>
              <a:t>A’</a:t>
            </a:r>
            <a:r>
              <a:rPr lang="zh-CN" altLang="en-US" dirty="0"/>
              <a:t>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aseline="-25000" dirty="0"/>
              <a:t>                           </a:t>
            </a:r>
            <a:r>
              <a:rPr lang="en-US" altLang="zh-CN" dirty="0">
                <a:solidFill>
                  <a:srgbClr val="C00000"/>
                </a:solidFill>
              </a:rPr>
              <a:t>A→αA</a:t>
            </a:r>
            <a:r>
              <a:rPr lang="zh-CN" altLang="zh-CN" sz="240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aseline="-25000" dirty="0">
                <a:solidFill>
                  <a:srgbClr val="C00000"/>
                </a:solidFill>
              </a:rPr>
              <a:t>                          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zh-CN" sz="240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dirty="0">
                <a:solidFill>
                  <a:srgbClr val="C00000"/>
                </a:solidFill>
              </a:rPr>
              <a:t>→</a:t>
            </a:r>
            <a:r>
              <a:rPr lang="en-US" altLang="zh-CN" baseline="-25000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β</a:t>
            </a:r>
            <a:r>
              <a:rPr lang="en-US" altLang="zh-CN" baseline="-25000" dirty="0">
                <a:solidFill>
                  <a:srgbClr val="C00000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| β</a:t>
            </a:r>
            <a:r>
              <a:rPr lang="en-US" altLang="zh-CN" baseline="-25000" dirty="0">
                <a:solidFill>
                  <a:srgbClr val="C00000"/>
                </a:solidFill>
              </a:rPr>
              <a:t>2</a:t>
            </a:r>
            <a:r>
              <a:rPr lang="en-US" altLang="zh-CN" dirty="0">
                <a:solidFill>
                  <a:srgbClr val="C00000"/>
                </a:solidFill>
              </a:rPr>
              <a:t>| … | β</a:t>
            </a:r>
            <a:r>
              <a:rPr lang="en-US" altLang="zh-CN" baseline="-25000" dirty="0">
                <a:solidFill>
                  <a:srgbClr val="C00000"/>
                </a:solidFill>
              </a:rPr>
              <a:t>n  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注：若</a:t>
            </a:r>
            <a:r>
              <a:rPr lang="en-US" altLang="zh-CN" dirty="0"/>
              <a:t>A</a:t>
            </a:r>
            <a:r>
              <a:rPr lang="zh-CN" altLang="zh-CN" sz="2400" kern="0" dirty="0"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dirty="0"/>
              <a:t>→ β</a:t>
            </a:r>
            <a:r>
              <a:rPr lang="en-US" altLang="zh-CN" baseline="-25000" dirty="0"/>
              <a:t>1</a:t>
            </a:r>
            <a:r>
              <a:rPr lang="en-US" altLang="zh-CN" dirty="0"/>
              <a:t>| β</a:t>
            </a:r>
            <a:r>
              <a:rPr lang="en-US" altLang="zh-CN" baseline="-25000" dirty="0"/>
              <a:t>2</a:t>
            </a:r>
            <a:r>
              <a:rPr lang="en-US" altLang="zh-CN" dirty="0"/>
              <a:t>| … | β</a:t>
            </a:r>
            <a:r>
              <a:rPr lang="en-US" altLang="zh-CN" baseline="-25000" dirty="0"/>
              <a:t>n</a:t>
            </a:r>
            <a:r>
              <a:rPr lang="zh-CN" altLang="en-US" dirty="0"/>
              <a:t>中仍含左公共因子，再次提取，直至所有的产生式不再有左公共因子。</a:t>
            </a:r>
            <a:endParaRPr lang="en-US" altLang="zh-CN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15C16-8070-44BE-A5CF-8D659BA06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72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011AB-47A3-4565-BA82-C227FB12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88E93-56E2-4864-B91B-1FDF46A54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4.6 </a:t>
            </a:r>
            <a:r>
              <a:rPr lang="zh-CN" altLang="en-US" sz="2800" dirty="0"/>
              <a:t>文法</a:t>
            </a:r>
            <a:r>
              <a:rPr lang="en-US" altLang="zh-CN" sz="2800" dirty="0"/>
              <a:t>G1[S]: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(1)</a:t>
            </a:r>
            <a:r>
              <a:rPr lang="en-US" altLang="zh-CN" sz="2800" dirty="0" err="1">
                <a:solidFill>
                  <a:srgbClr val="0000FF"/>
                </a:solidFill>
              </a:rPr>
              <a:t>S→aSb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(2)</a:t>
            </a:r>
            <a:r>
              <a:rPr lang="en-US" altLang="zh-CN" sz="2800" dirty="0" err="1">
                <a:solidFill>
                  <a:srgbClr val="0000FF"/>
                </a:solidFill>
              </a:rPr>
              <a:t>S→aS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(3)S→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</a:p>
          <a:p>
            <a:pPr marL="0" indent="-12700">
              <a:buNone/>
            </a:pPr>
            <a:r>
              <a:rPr lang="zh-CN" altLang="zh-CN" sz="2800" b="1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∵</a:t>
            </a:r>
            <a:r>
              <a:rPr lang="en-US" altLang="zh-CN" sz="2800" dirty="0">
                <a:latin typeface="+mn-ea"/>
              </a:rPr>
              <a:t> SELECT(</a:t>
            </a:r>
            <a:r>
              <a:rPr lang="en-US" altLang="zh-CN" sz="280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800" dirty="0">
                <a:latin typeface="+mn-ea"/>
              </a:rPr>
              <a:t>)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 </a:t>
            </a:r>
            <a:r>
              <a:rPr lang="en-US" altLang="zh-CN" sz="2800" dirty="0">
                <a:latin typeface="+mn-ea"/>
              </a:rPr>
              <a:t>SELECT(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A→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800" dirty="0">
                <a:latin typeface="+mn-ea"/>
              </a:rPr>
              <a:t>)  = {b} </a:t>
            </a:r>
            <a:r>
              <a:rPr lang="zh-CN" altLang="zh-CN" sz="280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≠</a:t>
            </a:r>
            <a:r>
              <a:rPr lang="en-US" altLang="zh-CN" sz="280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altLang="zh-CN" sz="2800" dirty="0">
                <a:solidFill>
                  <a:srgbClr val="C00000"/>
                </a:solidFill>
              </a:rPr>
              <a:t>Φ</a:t>
            </a:r>
            <a:r>
              <a:rPr lang="en-US" altLang="zh-CN" sz="2800" dirty="0">
                <a:latin typeface="+mn-ea"/>
              </a:rPr>
              <a:t> </a:t>
            </a:r>
            <a:endParaRPr lang="en-US" altLang="zh-CN" sz="2800" b="1" kern="0" dirty="0">
              <a:solidFill>
                <a:srgbClr val="454545"/>
              </a:solidFill>
              <a:latin typeface="+mn-ea"/>
              <a:cs typeface="Tahoma" panose="020B0604030504040204" pitchFamily="34" charset="0"/>
            </a:endParaRPr>
          </a:p>
          <a:p>
            <a:pPr marL="0" indent="-12700">
              <a:buNone/>
            </a:pPr>
            <a:r>
              <a:rPr lang="zh-CN" altLang="zh-CN" sz="3200" b="1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∴</a:t>
            </a:r>
            <a:r>
              <a:rPr lang="en-US" altLang="zh-CN" sz="2800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zh-CN" altLang="en-US" sz="2800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提取公因子后的文法不是</a:t>
            </a:r>
            <a:r>
              <a:rPr lang="en-US" altLang="zh-CN" sz="2800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LL(1)</a:t>
            </a:r>
            <a:r>
              <a:rPr lang="zh-CN" altLang="en-US" sz="2800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文法</a:t>
            </a:r>
            <a:endParaRPr lang="en-US" altLang="zh-CN" sz="2800" kern="0" dirty="0">
              <a:solidFill>
                <a:srgbClr val="454545"/>
              </a:solidFill>
              <a:latin typeface="+mn-ea"/>
              <a:cs typeface="Tahoma" panose="020B0604030504040204" pitchFamily="34" charset="0"/>
            </a:endParaRPr>
          </a:p>
          <a:p>
            <a:pPr marL="444500" indent="-457200"/>
            <a:r>
              <a:rPr lang="zh-CN" altLang="en-US" sz="2800" dirty="0">
                <a:solidFill>
                  <a:srgbClr val="C00000"/>
                </a:solidFill>
                <a:latin typeface="+mn-ea"/>
              </a:rPr>
              <a:t>文法中不含左公共因子只是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LL(1)</a:t>
            </a:r>
            <a:r>
              <a:rPr lang="zh-CN" altLang="en-US" sz="2800" dirty="0">
                <a:solidFill>
                  <a:srgbClr val="C00000"/>
                </a:solidFill>
                <a:latin typeface="+mn-ea"/>
              </a:rPr>
              <a:t>文法的必要条件</a:t>
            </a:r>
            <a:endParaRPr lang="en-US" altLang="zh-CN" sz="2800" dirty="0">
              <a:solidFill>
                <a:srgbClr val="C00000"/>
              </a:solidFill>
              <a:latin typeface="+mn-ea"/>
            </a:endParaRPr>
          </a:p>
          <a:p>
            <a:pPr marL="914400" lvl="1" indent="-457200"/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文法一定不含左公共因子</a:t>
            </a:r>
          </a:p>
          <a:p>
            <a:pPr marL="914400" lvl="1" indent="-457200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不含左公共因子的文法不一定是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文法</a:t>
            </a:r>
          </a:p>
          <a:p>
            <a:pPr marL="914400" lvl="1" indent="-457200"/>
            <a:endParaRPr lang="en-US" altLang="zh-CN" sz="22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2F739B-64AA-488F-A7D7-EEE1A2D5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50229D-6E62-4F94-9ADF-DDC15DEDBB0A}"/>
                  </a:ext>
                </a:extLst>
              </p:cNvPr>
              <p:cNvSpPr txBox="1"/>
              <p:nvPr/>
            </p:nvSpPr>
            <p:spPr>
              <a:xfrm rot="10800000">
                <a:off x="2703880" y="1680205"/>
                <a:ext cx="574388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50229D-6E62-4F94-9ADF-DDC15DEDB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703880" y="1680205"/>
                <a:ext cx="574388" cy="878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759FBCFE-1173-458D-8A3A-EB9413DC0C84}"/>
              </a:ext>
            </a:extLst>
          </p:cNvPr>
          <p:cNvSpPr/>
          <p:nvPr/>
        </p:nvSpPr>
        <p:spPr bwMode="auto">
          <a:xfrm>
            <a:off x="3278268" y="1938712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86175A-1B8D-4392-A63B-73ACF7760432}"/>
              </a:ext>
            </a:extLst>
          </p:cNvPr>
          <p:cNvSpPr txBox="1"/>
          <p:nvPr/>
        </p:nvSpPr>
        <p:spPr>
          <a:xfrm>
            <a:off x="3506868" y="1515313"/>
            <a:ext cx="2526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(1)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S→aSA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(2) S→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Ɛ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(3)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(4) A→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5CD3E6-768D-4EBF-A88E-199B0A747827}"/>
              </a:ext>
            </a:extLst>
          </p:cNvPr>
          <p:cNvSpPr txBox="1"/>
          <p:nvPr/>
        </p:nvSpPr>
        <p:spPr>
          <a:xfrm>
            <a:off x="5918214" y="1538218"/>
            <a:ext cx="5213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S→aSA</a:t>
            </a:r>
            <a:r>
              <a:rPr lang="en-US" altLang="zh-CN" sz="2400" dirty="0">
                <a:latin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latin typeface="+mn-ea"/>
              </a:rPr>
              <a:t>) = Follow(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</a:t>
            </a:r>
            <a:r>
              <a:rPr lang="en-US" altLang="zh-CN" sz="2400" dirty="0">
                <a:latin typeface="+mn-ea"/>
              </a:rPr>
              <a:t>) ={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#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400" dirty="0">
                <a:latin typeface="+mn-ea"/>
              </a:rPr>
              <a:t>) = {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Ɛ</a:t>
            </a:r>
            <a:r>
              <a:rPr lang="en-US" altLang="zh-CN" sz="2400" dirty="0">
                <a:latin typeface="+mn-ea"/>
              </a:rPr>
              <a:t>) = Follow(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) ={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#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68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4C78-2C45-49E8-83C4-2F5BEC1D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3" y="942764"/>
                <a:ext cx="6328614" cy="5637024"/>
              </a:xfrm>
            </p:spPr>
            <p:txBody>
              <a:bodyPr/>
              <a:lstStyle/>
              <a:p>
                <a:r>
                  <a:rPr lang="zh-CN" altLang="en-US" sz="2800" dirty="0"/>
                  <a:t>例</a:t>
                </a:r>
                <a:r>
                  <a:rPr lang="en-US" altLang="zh-CN" sz="2800" dirty="0"/>
                  <a:t>4.7   </a:t>
                </a:r>
                <a:r>
                  <a:rPr lang="zh-CN" altLang="en-US" sz="2800" dirty="0"/>
                  <a:t>文法 </a:t>
                </a:r>
                <a:r>
                  <a:rPr lang="en-US" altLang="zh-CN" sz="2800" dirty="0"/>
                  <a:t>G2[A]</a:t>
                </a:r>
                <a:r>
                  <a:rPr lang="zh-CN" altLang="en-US" sz="2800" dirty="0"/>
                  <a:t>：隐式左公因子</a:t>
                </a:r>
                <a:endParaRPr lang="en-US" altLang="zh-CN" sz="2800" dirty="0"/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(1)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A→a</a:t>
                </a:r>
                <a:r>
                  <a:rPr lang="en-US" altLang="zh-CN" sz="2400" dirty="0" err="1"/>
                  <a:t>d</a:t>
                </a:r>
                <a:endParaRPr lang="en-US" altLang="zh-CN" sz="2400" dirty="0"/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A→Bc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B→aA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B→bB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文法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+mn-ea"/>
                  </a:rPr>
                  <a:t>[A]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LL(1)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文法！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3" y="942764"/>
                <a:ext cx="6328614" cy="5637024"/>
              </a:xfrm>
              <a:blipFill>
                <a:blip r:embed="rId2"/>
                <a:stretch>
                  <a:fillRect l="-1638" t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3A79AC-6138-4F64-B569-554A7697C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6796" y="1491099"/>
                <a:ext cx="1771693" cy="353173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11213" indent="-811213" eaLnBrk="0" fontAlgn="base" hangingPunct="0"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[A]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(1)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(2)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b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Bc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d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→Ac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(5)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(6)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b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zh-CN" altLang="en-US" sz="2400" dirty="0">
                  <a:solidFill>
                    <a:srgbClr val="0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6796" y="1491099"/>
                <a:ext cx="1771693" cy="3531736"/>
              </a:xfrm>
              <a:prstGeom prst="rect">
                <a:avLst/>
              </a:prstGeom>
              <a:blipFill>
                <a:blip r:embed="rId3"/>
                <a:stretch>
                  <a:fillRect l="-5137" t="-344" r="-1712" b="-2926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096FC3D-6C05-4CC9-B444-0F3F5ECC97E5}"/>
              </a:ext>
            </a:extLst>
          </p:cNvPr>
          <p:cNvSpPr/>
          <p:nvPr/>
        </p:nvSpPr>
        <p:spPr bwMode="auto">
          <a:xfrm>
            <a:off x="5288422" y="2283797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B87947-0788-400A-9827-91EC9206590A}"/>
              </a:ext>
            </a:extLst>
          </p:cNvPr>
          <p:cNvSpPr txBox="1"/>
          <p:nvPr/>
        </p:nvSpPr>
        <p:spPr>
          <a:xfrm>
            <a:off x="3140568" y="1842601"/>
            <a:ext cx="1390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A→a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Ac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A→bBc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F2F7FED-DB07-46FB-8860-044DDBEF0CCE}"/>
              </a:ext>
            </a:extLst>
          </p:cNvPr>
          <p:cNvSpPr/>
          <p:nvPr/>
        </p:nvSpPr>
        <p:spPr bwMode="auto">
          <a:xfrm>
            <a:off x="2552079" y="2103081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5C607C6-EC56-4342-9C37-DB984FB8FABC}"/>
                  </a:ext>
                </a:extLst>
              </p:cNvPr>
              <p:cNvSpPr txBox="1"/>
              <p:nvPr/>
            </p:nvSpPr>
            <p:spPr>
              <a:xfrm rot="10800000">
                <a:off x="4451889" y="1669103"/>
                <a:ext cx="592855" cy="1590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5C607C6-EC56-4342-9C37-DB984FB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451889" y="1669103"/>
                <a:ext cx="592855" cy="1590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104DF203-6D29-4792-8329-46E236B31847}"/>
              </a:ext>
            </a:extLst>
          </p:cNvPr>
          <p:cNvSpPr txBox="1"/>
          <p:nvPr/>
        </p:nvSpPr>
        <p:spPr>
          <a:xfrm>
            <a:off x="8068536" y="3302189"/>
            <a:ext cx="3635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SELECT(</a:t>
            </a:r>
            <a:r>
              <a:rPr lang="zh-CN" altLang="en-US" sz="2400" dirty="0">
                <a:latin typeface="+mn-ea"/>
              </a:rPr>
              <a:t>𝐴</a:t>
            </a:r>
            <a:r>
              <a:rPr lang="en-US" altLang="zh-CN" sz="2400" dirty="0">
                <a:latin typeface="+mn-ea"/>
              </a:rPr>
              <a:t>′→Ac) = {</a:t>
            </a:r>
            <a:r>
              <a:rPr lang="en-US" altLang="zh-CN" sz="2400" dirty="0" err="1">
                <a:latin typeface="+mn-ea"/>
              </a:rPr>
              <a:t>a,b</a:t>
            </a:r>
            <a:r>
              <a:rPr lang="en-US" altLang="zh-CN" sz="24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157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6" grpId="0" animBg="1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4C78-2C45-49E8-83C4-2F5BEC1D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803030" cy="56370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800" dirty="0"/>
                  <a:t>例</a:t>
                </a:r>
                <a:r>
                  <a:rPr lang="en-US" altLang="zh-CN" sz="2800" dirty="0"/>
                  <a:t>4.8   </a:t>
                </a:r>
                <a:r>
                  <a:rPr lang="zh-CN" altLang="en-US" sz="2800" dirty="0"/>
                  <a:t>文法 </a:t>
                </a:r>
                <a:r>
                  <a:rPr lang="en-US" altLang="zh-CN" sz="2800" dirty="0"/>
                  <a:t>G3[S]</a:t>
                </a:r>
                <a:r>
                  <a:rPr lang="zh-CN" altLang="en-US" sz="2800" dirty="0"/>
                  <a:t>：隐式左公因子</a:t>
                </a:r>
                <a:endParaRPr lang="en-US" altLang="zh-CN" sz="2800" dirty="0"/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(1)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S→aSd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S→Ac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A→aS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A→b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</a:t>
                </a:r>
                <a:r>
                  <a:rPr lang="zh-CN" altLang="en-US" dirty="0"/>
                  <a:t>成为不可达非终结符</a:t>
                </a:r>
                <a:r>
                  <a:rPr lang="en-US" altLang="zh-CN" dirty="0"/>
                  <a:t>,(5)(6)</a:t>
                </a:r>
                <a:r>
                  <a:rPr lang="zh-CN" altLang="en-US" dirty="0"/>
                  <a:t>成为无用产生式</a:t>
                </a:r>
                <a:endParaRPr lang="en-US" altLang="zh-CN" dirty="0"/>
              </a:p>
              <a:p>
                <a:r>
                  <a:rPr lang="zh-CN" altLang="en-US" sz="2800" dirty="0">
                    <a:solidFill>
                      <a:srgbClr val="C00000"/>
                    </a:solidFill>
                  </a:rPr>
                  <a:t>文法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+mn-ea"/>
                  </a:rPr>
                  <a:t>[S]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是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LL(1)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文法</a:t>
                </a:r>
                <a:endParaRPr lang="en-US" altLang="zh-CN" sz="2800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存在有限步骤内不能消除隐形左公因子的文法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陷入无限循环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4.9)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803030" cy="5637024"/>
              </a:xfrm>
              <a:blipFill>
                <a:blip r:embed="rId2"/>
                <a:stretch>
                  <a:fillRect l="-959" t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3A79AC-6138-4F64-B569-554A7697C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2875" y="1526043"/>
                <a:ext cx="1771693" cy="279307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11213" indent="-811213" eaLnBrk="0" fontAlgn="base" hangingPunct="0"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[S]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(1)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S→a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(2)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S→bc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→d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→c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(5)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A→aS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(6)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A→b</a:t>
                </a:r>
                <a:endParaRPr lang="zh-CN" altLang="en-US" sz="2400" dirty="0">
                  <a:solidFill>
                    <a:srgbClr val="0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875" y="1526043"/>
                <a:ext cx="1771693" cy="2793072"/>
              </a:xfrm>
              <a:prstGeom prst="rect">
                <a:avLst/>
              </a:prstGeom>
              <a:blipFill>
                <a:blip r:embed="rId3"/>
                <a:stretch>
                  <a:fillRect l="-4778" t="-151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096FC3D-6C05-4CC9-B444-0F3F5ECC97E5}"/>
              </a:ext>
            </a:extLst>
          </p:cNvPr>
          <p:cNvSpPr/>
          <p:nvPr/>
        </p:nvSpPr>
        <p:spPr bwMode="auto">
          <a:xfrm>
            <a:off x="5205297" y="2107454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686108-5CAB-42D6-8546-D766E849FDBB}"/>
              </a:ext>
            </a:extLst>
          </p:cNvPr>
          <p:cNvSpPr txBox="1"/>
          <p:nvPr/>
        </p:nvSpPr>
        <p:spPr>
          <a:xfrm>
            <a:off x="3140568" y="1842601"/>
            <a:ext cx="1390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Sc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S→bc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69C2330-6973-4E44-A7D5-0281938FEAE8}"/>
              </a:ext>
            </a:extLst>
          </p:cNvPr>
          <p:cNvSpPr/>
          <p:nvPr/>
        </p:nvSpPr>
        <p:spPr bwMode="auto">
          <a:xfrm>
            <a:off x="2552079" y="2103081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D3406-9848-4341-B681-253C4CF4032F}"/>
                  </a:ext>
                </a:extLst>
              </p:cNvPr>
              <p:cNvSpPr txBox="1"/>
              <p:nvPr/>
            </p:nvSpPr>
            <p:spPr>
              <a:xfrm rot="10800000">
                <a:off x="4368764" y="1635857"/>
                <a:ext cx="592855" cy="1590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D3406-9848-4341-B681-253C4CF4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368764" y="1635857"/>
                <a:ext cx="592855" cy="1590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01BA8-3A8C-4FE3-8019-CFD133F3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CA2E1-270A-4EFF-BC36-E7080AB8F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sz="3600" dirty="0">
                    <a:solidFill>
                      <a:srgbClr val="0000FF"/>
                    </a:solidFill>
                  </a:rPr>
                  <a:t>递归文法</a:t>
                </a:r>
                <a:endParaRPr lang="en-US" altLang="zh-CN" sz="3600" dirty="0">
                  <a:solidFill>
                    <a:srgbClr val="0000FF"/>
                  </a:solidFill>
                </a:endParaRPr>
              </a:p>
              <a:p>
                <a:r>
                  <a:rPr lang="zh-CN" altLang="en-US" sz="3200" dirty="0"/>
                  <a:t>设文法</a:t>
                </a:r>
                <a:r>
                  <a:rPr lang="en-US" altLang="zh-CN" sz="3200" dirty="0"/>
                  <a:t>G＝（V</a:t>
                </a:r>
                <a:r>
                  <a:rPr lang="en-US" altLang="zh-CN" sz="3200" baseline="-25000" dirty="0"/>
                  <a:t>N</a:t>
                </a:r>
                <a:r>
                  <a:rPr lang="en-US" altLang="zh-CN" sz="3200" dirty="0"/>
                  <a:t>，V</a:t>
                </a:r>
                <a:r>
                  <a:rPr lang="en-US" altLang="zh-CN" sz="3200" baseline="-25000" dirty="0"/>
                  <a:t>T</a:t>
                </a:r>
                <a:r>
                  <a:rPr lang="en-US" altLang="zh-CN" sz="3200" dirty="0"/>
                  <a:t>，P，S），</a:t>
                </a:r>
                <a:r>
                  <a:rPr lang="zh-CN" altLang="en-US" sz="3200" dirty="0"/>
                  <a:t>形如</a:t>
                </a:r>
                <a:r>
                  <a:rPr lang="en-US" altLang="zh-CN" sz="320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3200" dirty="0"/>
                  <a:t>→</a:t>
                </a:r>
                <a:r>
                  <a:rPr lang="el-GR" altLang="zh-CN" sz="3200" dirty="0"/>
                  <a:t>α</a:t>
                </a:r>
                <a:r>
                  <a:rPr lang="en-US" altLang="zh-CN" sz="3200" dirty="0">
                    <a:solidFill>
                      <a:srgbClr val="0000FF"/>
                    </a:solidFill>
                  </a:rPr>
                  <a:t>A</a:t>
                </a:r>
                <a:r>
                  <a:rPr lang="el-GR" altLang="zh-CN" sz="3200" dirty="0"/>
                  <a:t>β</a:t>
                </a:r>
                <a:r>
                  <a:rPr lang="zh-CN" altLang="en-US" sz="3200" dirty="0"/>
                  <a:t>的规则称为文法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的直接递归规则。特别地，如果</a:t>
                </a:r>
                <a:r>
                  <a:rPr lang="el-GR" altLang="zh-CN" sz="3200" dirty="0"/>
                  <a:t>α＝ε</a:t>
                </a:r>
                <a:r>
                  <a:rPr lang="zh-CN" altLang="en-US" sz="3200" dirty="0"/>
                  <a:t>时，则称为文法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直接左递归规则</a:t>
                </a:r>
                <a:r>
                  <a:rPr lang="zh-CN" altLang="en-US" sz="3200" dirty="0"/>
                  <a:t>。如果</a:t>
                </a:r>
                <a:r>
                  <a:rPr lang="el-GR" altLang="zh-CN" sz="3200" dirty="0"/>
                  <a:t>β＝ε</a:t>
                </a:r>
                <a:r>
                  <a:rPr lang="zh-CN" altLang="en-US" sz="3200" dirty="0"/>
                  <a:t>时，则称为文法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直接右递归规则</a:t>
                </a:r>
                <a:r>
                  <a:rPr lang="zh-CN" altLang="en-US" sz="3200" dirty="0"/>
                  <a:t>。</a:t>
                </a:r>
              </a:p>
              <a:p>
                <a:r>
                  <a:rPr lang="zh-CN" altLang="en-US" sz="3200" dirty="0"/>
                  <a:t>设文法</a:t>
                </a:r>
                <a:r>
                  <a:rPr lang="en-US" altLang="zh-CN" sz="3200" dirty="0"/>
                  <a:t>G＝（V</a:t>
                </a:r>
                <a:r>
                  <a:rPr lang="en-US" altLang="zh-CN" sz="3200" baseline="-25000" dirty="0"/>
                  <a:t>N</a:t>
                </a:r>
                <a:r>
                  <a:rPr lang="en-US" altLang="zh-CN" sz="3200" dirty="0"/>
                  <a:t>，V</a:t>
                </a:r>
                <a:r>
                  <a:rPr lang="en-US" altLang="zh-CN" sz="3200" baseline="-25000" dirty="0"/>
                  <a:t>T</a:t>
                </a:r>
                <a:r>
                  <a:rPr lang="en-US" altLang="zh-CN" sz="3200" dirty="0"/>
                  <a:t>，P，S），</a:t>
                </a:r>
                <a:r>
                  <a:rPr lang="zh-CN" altLang="en-US" sz="3200" dirty="0"/>
                  <a:t>如果存在推导</a:t>
                </a:r>
                <a:r>
                  <a:rPr lang="en-US" altLang="zh-CN" sz="320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3200" dirty="0"/>
                  <a:t>→</a:t>
                </a:r>
                <a:r>
                  <a:rPr lang="el-GR" altLang="zh-CN" sz="3200" dirty="0"/>
                  <a:t>α</a:t>
                </a:r>
                <a:r>
                  <a:rPr lang="zh-CN" altLang="en-US" sz="3200" b="1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32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zh-CN" sz="3200" dirty="0"/>
                  <a:t>λ</a:t>
                </a:r>
                <a:r>
                  <a:rPr lang="en-US" altLang="zh-CN" sz="3200" dirty="0">
                    <a:solidFill>
                      <a:srgbClr val="0000FF"/>
                    </a:solidFill>
                  </a:rPr>
                  <a:t>A</a:t>
                </a:r>
                <a:r>
                  <a:rPr lang="el-GR" altLang="zh-CN" sz="3200" dirty="0"/>
                  <a:t>μ，</a:t>
                </a:r>
                <a:r>
                  <a:rPr lang="zh-CN" altLang="en-US" sz="3200" dirty="0"/>
                  <a:t>则规则</a:t>
                </a:r>
                <a:r>
                  <a:rPr lang="en-US" altLang="zh-CN" sz="3200" dirty="0"/>
                  <a:t>A→</a:t>
                </a:r>
                <a:r>
                  <a:rPr lang="el-GR" altLang="zh-CN" sz="3200" dirty="0"/>
                  <a:t>α</a:t>
                </a:r>
                <a:r>
                  <a:rPr lang="zh-CN" altLang="en-US" sz="3200" dirty="0"/>
                  <a:t>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间接递归规则</a:t>
                </a:r>
                <a:r>
                  <a:rPr lang="zh-CN" altLang="en-US" sz="3200" dirty="0"/>
                  <a:t>。特别地，如果</a:t>
                </a:r>
                <a:r>
                  <a:rPr lang="el-GR" altLang="zh-CN" sz="3200" dirty="0"/>
                  <a:t>λ＝ε</a:t>
                </a:r>
                <a:r>
                  <a:rPr lang="zh-CN" altLang="en-US" sz="3200" dirty="0"/>
                  <a:t>时，则称为文法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间接左递归规则</a:t>
                </a:r>
                <a:r>
                  <a:rPr lang="zh-CN" altLang="en-US" sz="3200" dirty="0"/>
                  <a:t>。如果</a:t>
                </a:r>
                <a:r>
                  <a:rPr lang="el-GR" altLang="zh-CN" sz="3200" dirty="0"/>
                  <a:t>μ＝ε</a:t>
                </a:r>
                <a:r>
                  <a:rPr lang="zh-CN" altLang="en-US" sz="3200" dirty="0"/>
                  <a:t>时，则称为文法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的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间接右递归规则</a:t>
                </a:r>
                <a:r>
                  <a:rPr lang="zh-CN" altLang="en-US" sz="3200" dirty="0"/>
                  <a:t>。</a:t>
                </a:r>
              </a:p>
              <a:p>
                <a:r>
                  <a:rPr lang="zh-CN" altLang="en-US" sz="3200" dirty="0">
                    <a:solidFill>
                      <a:srgbClr val="C00000"/>
                    </a:solidFill>
                  </a:rPr>
                  <a:t>递归规则</a:t>
                </a:r>
                <a:r>
                  <a:rPr lang="zh-CN" altLang="en-US" sz="3200" dirty="0"/>
                  <a:t>，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左递归规则</a:t>
                </a:r>
                <a:r>
                  <a:rPr lang="zh-CN" altLang="en-US" sz="3200" dirty="0"/>
                  <a:t>，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右递归规则</a:t>
                </a:r>
                <a:r>
                  <a:rPr lang="zh-CN" altLang="en-US" sz="3200" dirty="0"/>
                  <a:t>。</a:t>
                </a:r>
              </a:p>
              <a:p>
                <a:r>
                  <a:rPr lang="zh-CN" altLang="en-US" sz="3200" dirty="0">
                    <a:solidFill>
                      <a:srgbClr val="C00000"/>
                    </a:solidFill>
                  </a:rPr>
                  <a:t>递归文法</a:t>
                </a:r>
                <a:r>
                  <a:rPr lang="zh-CN" altLang="en-US" sz="3200" dirty="0"/>
                  <a:t>，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左递归文法</a:t>
                </a:r>
                <a:r>
                  <a:rPr lang="zh-CN" altLang="en-US" sz="3200" dirty="0"/>
                  <a:t>，</a:t>
                </a:r>
                <a:r>
                  <a:rPr lang="zh-CN" altLang="en-US" sz="3200" dirty="0">
                    <a:solidFill>
                      <a:srgbClr val="C00000"/>
                    </a:solidFill>
                  </a:rPr>
                  <a:t>右递归文法</a:t>
                </a:r>
                <a:r>
                  <a:rPr lang="zh-CN" altLang="en-US" sz="3200" dirty="0"/>
                  <a:t>。</a:t>
                </a:r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CA2E1-270A-4EFF-BC36-E7080AB8F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  <a:blipFill>
                <a:blip r:embed="rId2"/>
                <a:stretch>
                  <a:fillRect l="-1308" t="-1623" r="-1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87BC0E-7718-43C9-9E29-F95C64A15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3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93214-5946-4D4C-93B0-345EE962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2B43F-3171-4C8B-A5F0-497A9E457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97" y="942764"/>
            <a:ext cx="11249749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消除直接左递归：把“</a:t>
            </a:r>
            <a:r>
              <a:rPr lang="zh-CN" altLang="en-US" sz="2800" dirty="0">
                <a:solidFill>
                  <a:srgbClr val="C00000"/>
                </a:solidFill>
              </a:rPr>
              <a:t>直接左递归</a:t>
            </a:r>
            <a:r>
              <a:rPr lang="zh-CN" altLang="en-US" sz="2800" dirty="0"/>
              <a:t>”改为“</a:t>
            </a:r>
            <a:r>
              <a:rPr lang="zh-CN" altLang="en-US" sz="2800" dirty="0">
                <a:solidFill>
                  <a:srgbClr val="C00000"/>
                </a:solidFill>
              </a:rPr>
              <a:t>右递归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G[A]:</a:t>
            </a:r>
            <a:r>
              <a:rPr lang="en-US" altLang="zh-CN" sz="2800" dirty="0">
                <a:solidFill>
                  <a:srgbClr val="5A82C9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|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| … |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m</a:t>
            </a: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                    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A→β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| β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| … | β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</a:p>
          <a:p>
            <a:pPr marL="0" indent="0">
              <a:buNone/>
            </a:pPr>
            <a:r>
              <a:rPr lang="en-US" altLang="zh-CN" sz="2800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  </a:t>
            </a:r>
            <a:r>
              <a:rPr lang="en-US" altLang="zh-CN" sz="2400" dirty="0"/>
              <a:t>L</a:t>
            </a:r>
            <a:r>
              <a:rPr lang="en-US" altLang="zh-CN" sz="2800" b="1" dirty="0">
                <a:solidFill>
                  <a:srgbClr val="0000CE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800" b="1" dirty="0">
                <a:solidFill>
                  <a:srgbClr val="0000CE"/>
                </a:solidFill>
                <a:latin typeface="宋体" pitchFamily="2" charset="-122"/>
                <a:ea typeface="宋体" pitchFamily="2" charset="-122"/>
              </a:rPr>
              <a:t> {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aseline="-16000" dirty="0">
                <a:solidFill>
                  <a:srgbClr val="0000CE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aseline="-16000" dirty="0">
                <a:solidFill>
                  <a:srgbClr val="0000CE"/>
                </a:solidFill>
                <a:latin typeface="+mn-ea"/>
                <a:ea typeface="+mn-ea"/>
              </a:rPr>
              <a:t>2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··· 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aseline="-16000" dirty="0">
                <a:solidFill>
                  <a:srgbClr val="0000CE"/>
                </a:solidFill>
                <a:latin typeface="+mn-ea"/>
                <a:ea typeface="+mn-ea"/>
              </a:rPr>
              <a:t>n 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} {α</a:t>
            </a:r>
            <a:r>
              <a:rPr lang="en-US" altLang="zh-CN" sz="2800" baseline="-30000" dirty="0">
                <a:solidFill>
                  <a:srgbClr val="0000CE"/>
                </a:solidFill>
                <a:latin typeface="+mn-ea"/>
                <a:ea typeface="+mn-ea"/>
              </a:rPr>
              <a:t>1 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α</a:t>
            </a:r>
            <a:r>
              <a:rPr lang="en-US" altLang="zh-CN" sz="2800" baseline="-30000" dirty="0">
                <a:solidFill>
                  <a:srgbClr val="0000CE"/>
                </a:solidFill>
                <a:latin typeface="+mn-ea"/>
                <a:ea typeface="+mn-ea"/>
              </a:rPr>
              <a:t>2 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··· </a:t>
            </a:r>
            <a:r>
              <a:rPr lang="zh-CN" altLang="en-US" sz="280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α</a:t>
            </a:r>
            <a:r>
              <a:rPr lang="en-US" altLang="zh-CN" sz="2800" baseline="-30000" dirty="0">
                <a:solidFill>
                  <a:srgbClr val="0000CE"/>
                </a:solidFill>
                <a:latin typeface="+mn-ea"/>
                <a:ea typeface="+mn-ea"/>
              </a:rPr>
              <a:t>m</a:t>
            </a:r>
            <a:r>
              <a:rPr lang="en-US" altLang="zh-CN" sz="2800" dirty="0">
                <a:solidFill>
                  <a:srgbClr val="0000CE"/>
                </a:solidFill>
                <a:latin typeface="+mn-ea"/>
                <a:ea typeface="+mn-ea"/>
              </a:rPr>
              <a:t>}*</a:t>
            </a:r>
          </a:p>
          <a:p>
            <a:pPr mar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   改写为</a:t>
            </a:r>
            <a:r>
              <a:rPr lang="en-US" altLang="zh-CN" sz="2800" dirty="0">
                <a:solidFill>
                  <a:prstClr val="black"/>
                </a:solidFill>
                <a:latin typeface="+mn-ea"/>
                <a:ea typeface="+mn-ea"/>
              </a:rPr>
              <a:t>G</a:t>
            </a:r>
            <a:r>
              <a:rPr lang="zh-CN" altLang="zh-CN" sz="280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[A]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ea typeface="+mn-ea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A→ β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 β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 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 β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 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 … | 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527B0-3C7C-4FDD-ACA7-8E21387BB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9DA38-A869-4956-93F0-747F2D09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45B1FC-6145-4A4C-9878-DCEBEFEF5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4.10  </a:t>
            </a:r>
            <a:r>
              <a:rPr lang="zh-CN" altLang="en-US" sz="2800" dirty="0"/>
              <a:t>方法</a:t>
            </a:r>
            <a:r>
              <a:rPr lang="en-US" altLang="zh-CN" sz="2800" dirty="0"/>
              <a:t>G5[S]: 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→Sa  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= { b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→b    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= { b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800" dirty="0"/>
              <a:t>   L = {ba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 | n</a:t>
            </a:r>
            <a:r>
              <a:rPr lang="zh-CN" altLang="zh-CN" sz="28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≥</a:t>
            </a:r>
            <a:r>
              <a:rPr lang="en-US" altLang="zh-CN" sz="28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0</a:t>
            </a:r>
            <a:r>
              <a:rPr lang="en-US" altLang="zh-CN" sz="2800" dirty="0"/>
              <a:t>} ;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ba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*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>
                <a:latin typeface="+mn-ea"/>
                <a:ea typeface="+mn-ea"/>
              </a:rPr>
              <a:t>   消除直接左递归：</a:t>
            </a:r>
            <a:endParaRPr lang="en-US" altLang="zh-CN" sz="28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bA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 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	</a:t>
            </a:r>
            <a:r>
              <a:rPr lang="en-US" altLang="zh-CN" sz="2800" dirty="0">
                <a:latin typeface="+mn-ea"/>
              </a:rPr>
              <a:t>SELECT(</a:t>
            </a:r>
            <a:r>
              <a:rPr lang="zh-CN" altLang="en-US" sz="2800" dirty="0">
                <a:latin typeface="+mn-ea"/>
              </a:rPr>
              <a:t>）</a:t>
            </a:r>
            <a:r>
              <a:rPr lang="en-US" altLang="zh-CN" sz="2800" dirty="0">
                <a:latin typeface="+mn-ea"/>
              </a:rPr>
              <a:t>= { a</a:t>
            </a:r>
            <a:r>
              <a:rPr lang="zh-CN" altLang="en-US" sz="2800" dirty="0">
                <a:latin typeface="+mn-ea"/>
              </a:rPr>
              <a:t> </a:t>
            </a:r>
            <a:r>
              <a:rPr lang="en-US" altLang="zh-CN" sz="2800" dirty="0">
                <a:latin typeface="+mn-ea"/>
              </a:rPr>
              <a:t>}</a:t>
            </a:r>
            <a:endParaRPr lang="en-US" altLang="zh-CN" sz="2800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A→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    	</a:t>
            </a:r>
            <a:r>
              <a:rPr lang="en-US" altLang="zh-CN" sz="2800" dirty="0">
                <a:latin typeface="+mn-ea"/>
              </a:rPr>
              <a:t>SELECT(</a:t>
            </a:r>
            <a:r>
              <a:rPr lang="zh-CN" altLang="en-US" sz="2800" dirty="0">
                <a:latin typeface="+mn-ea"/>
              </a:rPr>
              <a:t>）</a:t>
            </a:r>
            <a:r>
              <a:rPr lang="en-US" altLang="zh-CN" sz="2800" dirty="0">
                <a:latin typeface="+mn-ea"/>
              </a:rPr>
              <a:t>= FOLLOW(A) = { #</a:t>
            </a:r>
            <a:r>
              <a:rPr lang="zh-CN" altLang="en-US" sz="2800" dirty="0">
                <a:latin typeface="+mn-ea"/>
              </a:rPr>
              <a:t> </a:t>
            </a:r>
            <a:r>
              <a:rPr lang="en-US" altLang="zh-CN" sz="2800" dirty="0">
                <a:latin typeface="+mn-ea"/>
              </a:rPr>
              <a:t>}</a:t>
            </a:r>
            <a:endParaRPr lang="en-US" altLang="zh-CN" sz="2800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800" dirty="0">
                <a:latin typeface="+mn-ea"/>
                <a:ea typeface="+mn-ea"/>
              </a:rPr>
              <a:t>   易见，消除直接左递归后，为</a:t>
            </a:r>
            <a:r>
              <a:rPr lang="en-US" altLang="zh-CN" sz="2800" dirty="0">
                <a:latin typeface="+mn-ea"/>
                <a:ea typeface="+mn-ea"/>
              </a:rPr>
              <a:t>LL(1)</a:t>
            </a:r>
            <a:r>
              <a:rPr lang="zh-CN" altLang="en-US" sz="2800" dirty="0">
                <a:latin typeface="+mn-ea"/>
                <a:ea typeface="+mn-ea"/>
              </a:rPr>
              <a:t>文法</a:t>
            </a:r>
            <a:endParaRPr lang="en-US" altLang="zh-CN" sz="28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AB349C-BD65-4C21-B85F-2626C0EE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9CBA3EB7-6ADF-4E7C-BA46-918F2F9F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20512"/>
              </p:ext>
            </p:extLst>
          </p:nvPr>
        </p:nvGraphicFramePr>
        <p:xfrm>
          <a:off x="6971607" y="2968796"/>
          <a:ext cx="424140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1883627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1748181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83637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7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2800" dirty="0"/>
              <a:t>算术表达式文法</a:t>
            </a:r>
            <a:r>
              <a:rPr lang="en-US" altLang="zh-CN" sz="2800" dirty="0"/>
              <a:t>:</a:t>
            </a:r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G1[E]: E→E+E | E * E | (E) | </a:t>
            </a:r>
            <a:r>
              <a:rPr lang="en-US" altLang="zh-CN" sz="2600" dirty="0" err="1">
                <a:solidFill>
                  <a:schemeClr val="tx1"/>
                </a:solidFill>
              </a:rPr>
              <a:t>i</a:t>
            </a:r>
            <a:r>
              <a:rPr lang="en-US" altLang="zh-CN" sz="2600" dirty="0">
                <a:solidFill>
                  <a:schemeClr val="tx1"/>
                </a:solidFill>
              </a:rPr>
              <a:t>     </a:t>
            </a:r>
            <a:r>
              <a:rPr lang="zh-CN" altLang="en-US" sz="2600" dirty="0"/>
              <a:t>二义性；直接左递归</a:t>
            </a:r>
            <a:endParaRPr lang="en-US" altLang="zh-CN" sz="2600" dirty="0"/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G2[E]: E→E+T | T; T→T*F | F; F→ (E) | </a:t>
            </a:r>
            <a:r>
              <a:rPr lang="en-US" altLang="zh-CN" sz="2600" dirty="0" err="1">
                <a:solidFill>
                  <a:schemeClr val="tx1"/>
                </a:solidFill>
              </a:rPr>
              <a:t>i</a:t>
            </a:r>
            <a:r>
              <a:rPr lang="en-US" altLang="zh-CN" sz="2600" dirty="0">
                <a:solidFill>
                  <a:schemeClr val="tx1"/>
                </a:solidFill>
              </a:rPr>
              <a:t>     </a:t>
            </a:r>
            <a:r>
              <a:rPr lang="zh-CN" altLang="en-US" sz="2600" dirty="0"/>
              <a:t>无二义性；直接左递归</a:t>
            </a:r>
            <a:endParaRPr lang="en-US" altLang="zh-CN" sz="2600" dirty="0"/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G3[E]: 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E→T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 +T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en-US" altLang="zh-CN" sz="26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T→ F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	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→*F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CN" sz="26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F→ (E)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F→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787400" lvl="2" indent="0" algn="l">
              <a:buNone/>
            </a:pPr>
            <a:r>
              <a:rPr lang="zh-CN" altLang="en-US" sz="2600" dirty="0">
                <a:latin typeface="+mn-ea"/>
                <a:ea typeface="+mn-ea"/>
              </a:rPr>
              <a:t>出现频率较高的不含左递归的算术表达式的文法。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FC92C-AA87-4661-BF7D-041277844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415A02-E1A3-4C8E-8415-EE0538A859D5}"/>
              </a:ext>
            </a:extLst>
          </p:cNvPr>
          <p:cNvSpPr txBox="1"/>
          <p:nvPr/>
        </p:nvSpPr>
        <p:spPr>
          <a:xfrm>
            <a:off x="3384884" y="31186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250F-1F68-4AA9-A9FA-963420E39F0D}"/>
              </a:ext>
            </a:extLst>
          </p:cNvPr>
          <p:cNvSpPr txBox="1"/>
          <p:nvPr/>
        </p:nvSpPr>
        <p:spPr>
          <a:xfrm>
            <a:off x="3354854" y="3557808"/>
            <a:ext cx="8575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</a:rPr>
              <a:t>E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= FOLLOW(E)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F100EF-FF5C-4135-B707-9E6F5651600F}"/>
              </a:ext>
            </a:extLst>
          </p:cNvPr>
          <p:cNvSpPr txBox="1"/>
          <p:nvPr/>
        </p:nvSpPr>
        <p:spPr>
          <a:xfrm>
            <a:off x="3354854" y="43939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D0DF7-BE85-4378-B780-629CE729A3F7}"/>
              </a:ext>
            </a:extLst>
          </p:cNvPr>
          <p:cNvSpPr txBox="1"/>
          <p:nvPr/>
        </p:nvSpPr>
        <p:spPr>
          <a:xfrm>
            <a:off x="3354854" y="4881322"/>
            <a:ext cx="8349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lang="en-US" altLang="zh-CN" sz="2400" dirty="0">
                <a:latin typeface="+mn-ea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) ∪ FOLLOW(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E</a:t>
            </a:r>
            <a:r>
              <a:rPr lang="zh-CN" altLang="zh-CN" sz="240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) 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1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F1AD0-1607-4657-96CC-EA34E97D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47092-7DB0-4118-B79D-B381F799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3"/>
            <a:ext cx="6877254" cy="59110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消除间接左递归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间接左递归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直接左递归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 右递归 </a:t>
            </a:r>
            <a:endParaRPr lang="en-US" altLang="zh-CN" sz="2400" dirty="0"/>
          </a:p>
          <a:p>
            <a:r>
              <a:rPr lang="zh-CN" altLang="en-US" sz="2800" dirty="0"/>
              <a:t>例</a:t>
            </a:r>
            <a:r>
              <a:rPr lang="en-US" altLang="zh-CN" sz="2800" dirty="0"/>
              <a:t>4.11 G6[A]: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  </a:t>
            </a: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	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,d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→Ac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a,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→d 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endParaRPr lang="en-US" altLang="zh-CN" sz="3000" dirty="0">
              <a:latin typeface="+mn-ea"/>
              <a:ea typeface="+mn-ea"/>
            </a:endParaRPr>
          </a:p>
          <a:p>
            <a:r>
              <a:rPr lang="zh-CN" altLang="en-US" sz="2800" dirty="0"/>
              <a:t>消除间接左递归后，是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文法吗？</a:t>
            </a:r>
            <a:endParaRPr lang="en-US" altLang="zh-CN" sz="2800" dirty="0"/>
          </a:p>
          <a:p>
            <a:r>
              <a:rPr lang="zh-CN" altLang="en-US" sz="2800" dirty="0"/>
              <a:t>有没有彻底消除递归？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950A1-40C5-4123-94EC-64079DE5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5CA4BF-6D51-4A8F-82AB-EA4CD5DCBD71}"/>
              </a:ext>
            </a:extLst>
          </p:cNvPr>
          <p:cNvSpPr txBox="1"/>
          <p:nvPr/>
        </p:nvSpPr>
        <p:spPr>
          <a:xfrm>
            <a:off x="6717118" y="2418379"/>
            <a:ext cx="2302767" cy="252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B→Ac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D7A783-9830-4E69-9621-74B586E6ACFA}"/>
              </a:ext>
            </a:extLst>
          </p:cNvPr>
          <p:cNvSpPr/>
          <p:nvPr/>
        </p:nvSpPr>
        <p:spPr bwMode="auto">
          <a:xfrm>
            <a:off x="6376293" y="3429000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0CE82-B7DA-43CA-8948-29CC40B9FABE}"/>
              </a:ext>
            </a:extLst>
          </p:cNvPr>
          <p:cNvSpPr txBox="1"/>
          <p:nvPr/>
        </p:nvSpPr>
        <p:spPr>
          <a:xfrm>
            <a:off x="9401410" y="2418379"/>
            <a:ext cx="2528652" cy="303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 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B→Ac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1E36561-E49E-4F65-89A1-998E7ADC350E}"/>
              </a:ext>
            </a:extLst>
          </p:cNvPr>
          <p:cNvSpPr/>
          <p:nvPr/>
        </p:nvSpPr>
        <p:spPr bwMode="auto">
          <a:xfrm>
            <a:off x="9172810" y="3428999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星形: 十二角 10">
            <a:extLst>
              <a:ext uri="{FF2B5EF4-FFF2-40B4-BE49-F238E27FC236}">
                <a16:creationId xmlns:a16="http://schemas.microsoft.com/office/drawing/2014/main" id="{BB549411-ACA5-4997-A8EC-F3028B152A83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69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55459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/>
              <a:t>确定的自定向下分析方法</a:t>
            </a:r>
            <a:r>
              <a:rPr lang="en-US" altLang="zh-CN" sz="3200" dirty="0"/>
              <a:t>LL(1)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3000" dirty="0"/>
              <a:t>LL(1)</a:t>
            </a:r>
            <a:r>
              <a:rPr lang="zh-CN" altLang="en-US" sz="3000" dirty="0"/>
              <a:t>文法的判定与构造</a:t>
            </a:r>
            <a:endParaRPr lang="en-US" altLang="zh-CN" sz="3000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000" dirty="0"/>
              <a:t>LL(1)</a:t>
            </a:r>
            <a:r>
              <a:rPr lang="zh-CN" altLang="en-US" sz="3000" dirty="0"/>
              <a:t>方法的分析技术： 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3000" dirty="0"/>
              <a:t>递归下降子程序法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3000" dirty="0"/>
              <a:t>预测分析表：每个产生式→首符号集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endParaRPr lang="zh-CN" altLang="en-US" sz="3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F1AD0-1607-4657-96CC-EA34E97D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47092-7DB0-4118-B79D-B381F799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6877254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消除间接左递归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间接左递归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直接左递归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 右递归 </a:t>
            </a:r>
            <a:endParaRPr lang="en-US" altLang="zh-CN" sz="2400" dirty="0"/>
          </a:p>
          <a:p>
            <a:r>
              <a:rPr lang="zh-CN" altLang="en-US" sz="2800" dirty="0"/>
              <a:t>例</a:t>
            </a:r>
            <a:r>
              <a:rPr lang="en-US" altLang="zh-CN" sz="2800" dirty="0"/>
              <a:t>4.11 G6[A]: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A→Bb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→d 	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 sz="3000" dirty="0">
              <a:latin typeface="+mn-ea"/>
              <a:ea typeface="+mn-ea"/>
            </a:endParaRPr>
          </a:p>
          <a:p>
            <a:r>
              <a:rPr lang="zh-CN" altLang="en-US" sz="2800" dirty="0"/>
              <a:t>消除间接左递归后，是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文法吗？</a:t>
            </a:r>
            <a:endParaRPr lang="en-US" altLang="zh-CN" sz="2800" dirty="0"/>
          </a:p>
          <a:p>
            <a:r>
              <a:rPr lang="zh-CN" altLang="en-US" sz="2800" dirty="0"/>
              <a:t>有没有消除递归？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950A1-40C5-4123-94EC-64079DE5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5CA4BF-6D51-4A8F-82AB-EA4CD5DCBD71}"/>
              </a:ext>
            </a:extLst>
          </p:cNvPr>
          <p:cNvSpPr txBox="1"/>
          <p:nvPr/>
        </p:nvSpPr>
        <p:spPr>
          <a:xfrm>
            <a:off x="4489312" y="2418379"/>
            <a:ext cx="2302767" cy="252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B→</a:t>
            </a:r>
            <a:r>
              <a:rPr lang="en-US" altLang="zh-CN" sz="2400" dirty="0" err="1">
                <a:solidFill>
                  <a:srgbClr val="C00000"/>
                </a:solidFill>
                <a:latin typeface="微软雅黑"/>
              </a:rPr>
              <a:t>Bb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c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D7A783-9830-4E69-9621-74B586E6ACFA}"/>
              </a:ext>
            </a:extLst>
          </p:cNvPr>
          <p:cNvSpPr/>
          <p:nvPr/>
        </p:nvSpPr>
        <p:spPr bwMode="auto">
          <a:xfrm>
            <a:off x="4148487" y="3429000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0CE82-B7DA-43CA-8948-29CC40B9FABE}"/>
              </a:ext>
            </a:extLst>
          </p:cNvPr>
          <p:cNvSpPr txBox="1"/>
          <p:nvPr/>
        </p:nvSpPr>
        <p:spPr>
          <a:xfrm>
            <a:off x="7655745" y="2401757"/>
            <a:ext cx="2528652" cy="303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A→Bb</a:t>
            </a:r>
            <a:endParaRPr lang="en-US" altLang="zh-CN" sz="2400" dirty="0">
              <a:solidFill>
                <a:srgbClr val="0000FF"/>
              </a:solidFill>
              <a:latin typeface="微软雅黑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aBc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en-US" altLang="zh-CN" sz="2400" dirty="0" err="1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sz="2400" kern="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bc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1E36561-E49E-4F65-89A1-998E7ADC350E}"/>
              </a:ext>
            </a:extLst>
          </p:cNvPr>
          <p:cNvSpPr/>
          <p:nvPr/>
        </p:nvSpPr>
        <p:spPr bwMode="auto">
          <a:xfrm>
            <a:off x="7427145" y="3428999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0" name="星形: 十二角 9">
            <a:extLst>
              <a:ext uri="{FF2B5EF4-FFF2-40B4-BE49-F238E27FC236}">
                <a16:creationId xmlns:a16="http://schemas.microsoft.com/office/drawing/2014/main" id="{B8574BAB-4B88-48EC-B169-2E5B58EA3B7B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37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6DEE-ECBA-4BB1-B7D7-0A3E9D80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299B2-3129-493D-AC4B-13C5CBA1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9749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消除文法中一切左递归的算法</a:t>
            </a:r>
            <a:r>
              <a:rPr lang="en-US" altLang="zh-CN" dirty="0"/>
              <a:t>(</a:t>
            </a:r>
            <a:r>
              <a:rPr lang="zh-CN" altLang="en-US" dirty="0"/>
              <a:t>无有害规则</a:t>
            </a:r>
            <a:r>
              <a:rPr lang="en-US" altLang="zh-CN" dirty="0"/>
              <a:t>,</a:t>
            </a:r>
            <a:r>
              <a:rPr lang="zh-CN" altLang="en-US" dirty="0"/>
              <a:t>无空产生式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中的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非终结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符号按任意顺序线性排列，如：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， 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…, 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&lt;=n; 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++){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for(j=1; j&lt;=i-1; </a:t>
            </a:r>
            <a:r>
              <a:rPr lang="en-US" altLang="zh-CN" sz="2400" dirty="0" err="1">
                <a:solidFill>
                  <a:schemeClr val="tx1"/>
                </a:solidFill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</a:rPr>
              <a:t>)  {	//</a:t>
            </a:r>
            <a:r>
              <a:rPr lang="zh-CN" altLang="en-US" sz="2400" dirty="0">
                <a:solidFill>
                  <a:schemeClr val="tx1"/>
                </a:solidFill>
              </a:rPr>
              <a:t>以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， 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…, 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i-1</a:t>
            </a:r>
            <a:r>
              <a:rPr lang="zh-CN" altLang="en-US" sz="2400" dirty="0">
                <a:solidFill>
                  <a:schemeClr val="tx1"/>
                </a:solidFill>
              </a:rPr>
              <a:t>的产生式代入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产生式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zh-CN" altLang="en-US" sz="2400" dirty="0">
                <a:solidFill>
                  <a:schemeClr val="tx1"/>
                </a:solidFill>
              </a:rPr>
              <a:t>若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400" dirty="0">
                <a:solidFill>
                  <a:schemeClr val="tx1"/>
                </a:solidFill>
              </a:rPr>
              <a:t>的产生式为：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2400" dirty="0">
                <a:solidFill>
                  <a:schemeClr val="tx1"/>
                </a:solidFill>
              </a:rPr>
              <a:t>→</a:t>
            </a:r>
            <a:r>
              <a:rPr lang="el-GR" altLang="zh-CN" sz="2400" dirty="0">
                <a:solidFill>
                  <a:schemeClr val="tx1"/>
                </a:solidFill>
              </a:rPr>
              <a:t>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1</a:t>
            </a:r>
            <a:r>
              <a:rPr lang="el-GR" altLang="zh-CN" sz="2400" dirty="0">
                <a:solidFill>
                  <a:schemeClr val="tx1"/>
                </a:solidFill>
              </a:rPr>
              <a:t>| 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2</a:t>
            </a:r>
            <a:r>
              <a:rPr lang="el-GR" altLang="zh-CN" sz="2400" dirty="0">
                <a:solidFill>
                  <a:schemeClr val="tx1"/>
                </a:solidFill>
              </a:rPr>
              <a:t>| … | δ</a:t>
            </a:r>
            <a:r>
              <a:rPr lang="en-US" altLang="zh-CN" sz="2400" baseline="-25000" dirty="0">
                <a:solidFill>
                  <a:schemeClr val="tx1"/>
                </a:solidFill>
              </a:rPr>
              <a:t>k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zh-CN" altLang="en-US" sz="2400" dirty="0">
                <a:solidFill>
                  <a:schemeClr val="tx1"/>
                </a:solidFill>
              </a:rPr>
              <a:t>则形如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 err="1">
                <a:solidFill>
                  <a:schemeClr val="tx1"/>
                </a:solidFill>
              </a:rPr>
              <a:t>→A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l-GR" altLang="zh-CN" sz="2400" dirty="0">
                <a:solidFill>
                  <a:schemeClr val="tx1"/>
                </a:solidFill>
              </a:rPr>
              <a:t>γ</a:t>
            </a:r>
            <a:r>
              <a:rPr lang="zh-CN" altLang="en-US" sz="2400" dirty="0">
                <a:solidFill>
                  <a:schemeClr val="tx1"/>
                </a:solidFill>
              </a:rPr>
              <a:t>的产生式变为：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→</a:t>
            </a:r>
            <a:r>
              <a:rPr lang="el-GR" altLang="zh-CN" sz="2400" dirty="0">
                <a:solidFill>
                  <a:schemeClr val="tx1"/>
                </a:solidFill>
              </a:rPr>
              <a:t>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1</a:t>
            </a:r>
            <a:r>
              <a:rPr lang="el-GR" altLang="zh-CN" sz="2400" dirty="0">
                <a:solidFill>
                  <a:schemeClr val="tx1"/>
                </a:solidFill>
              </a:rPr>
              <a:t> γ| 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2</a:t>
            </a:r>
            <a:r>
              <a:rPr lang="el-GR" altLang="zh-CN" sz="2400" dirty="0">
                <a:solidFill>
                  <a:schemeClr val="tx1"/>
                </a:solidFill>
              </a:rPr>
              <a:t> γ| … |δ</a:t>
            </a:r>
            <a:r>
              <a:rPr lang="en-US" altLang="zh-CN" sz="2400" baseline="-25000" dirty="0">
                <a:solidFill>
                  <a:schemeClr val="tx1"/>
                </a:solidFill>
              </a:rPr>
              <a:t>k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l-GR" altLang="zh-CN" sz="2400" dirty="0">
                <a:solidFill>
                  <a:schemeClr val="tx1"/>
                </a:solidFill>
              </a:rPr>
              <a:t>γ</a:t>
            </a:r>
          </a:p>
          <a:p>
            <a:pPr marL="457200" lvl="1" indent="0">
              <a:buNone/>
            </a:pPr>
            <a:r>
              <a:rPr lang="el-GR" altLang="zh-CN" sz="2400" dirty="0">
                <a:solidFill>
                  <a:schemeClr val="tx1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l-GR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400" dirty="0">
                <a:solidFill>
                  <a:schemeClr val="tx1"/>
                </a:solidFill>
              </a:rPr>
              <a:t>消除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的直接左递归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删除无用产生式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0FC03-AF13-4541-B271-C7C709C6C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5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70" y="846511"/>
            <a:ext cx="11442240" cy="565762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4.12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G[S],</a:t>
            </a:r>
            <a:r>
              <a:rPr lang="zh-CN" altLang="en-US" sz="2800" dirty="0"/>
              <a:t>试消除其左递归：</a:t>
            </a:r>
            <a:endParaRPr lang="en-US" altLang="zh-CN" sz="2800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zh-CN" altLang="en-US" sz="2400" dirty="0"/>
              <a:t>非终结符排序</a:t>
            </a:r>
            <a:r>
              <a:rPr lang="en-US" altLang="zh-CN" sz="2400" dirty="0"/>
              <a:t>: S, Q, R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无直接左递归，</a:t>
            </a:r>
            <a:r>
              <a:rPr lang="en-US" altLang="zh-CN" sz="2400" dirty="0"/>
              <a:t>Q</a:t>
            </a:r>
            <a:r>
              <a:rPr lang="zh-CN" altLang="en-US" sz="2400" dirty="0"/>
              <a:t>右部无</a:t>
            </a:r>
            <a:r>
              <a:rPr lang="en-US" altLang="zh-CN" sz="2400" dirty="0"/>
              <a:t>S</a:t>
            </a:r>
            <a:r>
              <a:rPr lang="zh-CN" altLang="en-US" sz="2400" dirty="0"/>
              <a:t>，亦没有直接左递归</a:t>
            </a:r>
            <a:endParaRPr lang="en-US" altLang="zh-CN" sz="2400" dirty="0"/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右部含</a:t>
            </a:r>
            <a:r>
              <a:rPr lang="en-US" altLang="zh-CN" sz="2400" dirty="0"/>
              <a:t>S,</a:t>
            </a:r>
            <a:r>
              <a:rPr lang="zh-CN" altLang="en-US" sz="2400" dirty="0"/>
              <a:t>代入</a:t>
            </a:r>
            <a:r>
              <a:rPr lang="en-US" altLang="zh-CN" sz="2400" dirty="0"/>
              <a:t>S</a:t>
            </a:r>
            <a:r>
              <a:rPr lang="zh-CN" altLang="en-US" sz="2400" dirty="0"/>
              <a:t>的产生式</a:t>
            </a:r>
            <a:r>
              <a:rPr lang="en-US" altLang="zh-CN" sz="2400" dirty="0"/>
              <a:t>(1</a:t>
            </a:r>
            <a:r>
              <a:rPr lang="zh-CN" altLang="en-US" sz="2400" dirty="0"/>
              <a:t>代入</a:t>
            </a:r>
            <a:r>
              <a:rPr lang="en-US" altLang="zh-CN" sz="2400" dirty="0"/>
              <a:t>3)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>
              <a:buNone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| a</a:t>
            </a:r>
            <a:endParaRPr lang="en-US" altLang="zh-CN" sz="2400" dirty="0"/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的右部含</a:t>
            </a:r>
            <a:r>
              <a:rPr lang="en-US" altLang="zh-CN" sz="2400" dirty="0"/>
              <a:t>Q,</a:t>
            </a:r>
            <a:r>
              <a:rPr lang="zh-CN" altLang="en-US" sz="2400" dirty="0"/>
              <a:t>代入</a:t>
            </a:r>
            <a:r>
              <a:rPr lang="en-US" altLang="zh-CN" sz="2400" dirty="0"/>
              <a:t>Q</a:t>
            </a:r>
            <a:r>
              <a:rPr lang="zh-CN" altLang="en-US" sz="2400" dirty="0"/>
              <a:t>的产生式（</a:t>
            </a:r>
            <a:r>
              <a:rPr lang="en-US" altLang="zh-CN" sz="2400" dirty="0"/>
              <a:t>2</a:t>
            </a:r>
            <a:r>
              <a:rPr lang="zh-CN" altLang="en-US" sz="2400" dirty="0"/>
              <a:t>代入</a:t>
            </a:r>
            <a:r>
              <a:rPr lang="en-US" altLang="zh-CN" sz="2400" dirty="0"/>
              <a:t>3):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| a</a:t>
            </a:r>
            <a:endParaRPr lang="en-US" altLang="zh-CN" sz="2400" dirty="0"/>
          </a:p>
          <a:p>
            <a:r>
              <a:rPr lang="zh-CN" altLang="en-US" sz="2400" dirty="0"/>
              <a:t>对产生</a:t>
            </a:r>
            <a:r>
              <a:rPr lang="en-US" altLang="zh-CN" sz="2400" dirty="0"/>
              <a:t>(3)</a:t>
            </a:r>
            <a:r>
              <a:rPr lang="zh-CN" altLang="en-US" sz="2400" dirty="0"/>
              <a:t>消除直接左递归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(4)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FC92C-AA87-4661-BF7D-041277844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星形: 十二角 4">
            <a:extLst>
              <a:ext uri="{FF2B5EF4-FFF2-40B4-BE49-F238E27FC236}">
                <a16:creationId xmlns:a16="http://schemas.microsoft.com/office/drawing/2014/main" id="{3A4656BC-769F-4E30-BFE5-CF6E5E611F15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1FE6B2-3E22-4A19-BFEF-97B8D18417C0}"/>
              </a:ext>
            </a:extLst>
          </p:cNvPr>
          <p:cNvSpPr txBox="1"/>
          <p:nvPr/>
        </p:nvSpPr>
        <p:spPr>
          <a:xfrm>
            <a:off x="10144974" y="5254476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LL(1)?</a:t>
            </a:r>
            <a:endParaRPr lang="zh-CN" altLang="en-US" sz="28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93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69" y="846511"/>
            <a:ext cx="11688135" cy="5642223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4.12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G[S],</a:t>
            </a:r>
            <a:r>
              <a:rPr lang="zh-CN" altLang="en-US" sz="2800" dirty="0"/>
              <a:t>试消除其左递归：</a:t>
            </a:r>
            <a:endParaRPr lang="en-US" altLang="zh-CN" sz="2800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zh-CN" altLang="en-US" sz="2400" dirty="0"/>
              <a:t>非终结符排序</a:t>
            </a:r>
            <a:r>
              <a:rPr lang="en-US" altLang="zh-CN" sz="2400" dirty="0"/>
              <a:t>: R, Q, S</a:t>
            </a:r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无直接左递归，</a:t>
            </a:r>
            <a:r>
              <a:rPr lang="en-US" altLang="zh-CN" sz="2400" dirty="0"/>
              <a:t>Q</a:t>
            </a:r>
            <a:r>
              <a:rPr lang="zh-CN" altLang="en-US" sz="2400" dirty="0"/>
              <a:t>右部含</a:t>
            </a:r>
            <a:r>
              <a:rPr lang="en-US" altLang="zh-CN" sz="2400" dirty="0"/>
              <a:t>R</a:t>
            </a:r>
            <a:r>
              <a:rPr lang="zh-CN" altLang="en-US" sz="2400" dirty="0"/>
              <a:t>，代入</a:t>
            </a:r>
            <a:r>
              <a:rPr lang="en-US" altLang="zh-CN" sz="2400" dirty="0"/>
              <a:t>R</a:t>
            </a:r>
            <a:r>
              <a:rPr lang="zh-CN" altLang="en-US" sz="2400" dirty="0"/>
              <a:t>的产生式</a:t>
            </a:r>
            <a:r>
              <a:rPr lang="en-US" altLang="zh-CN" sz="2400" dirty="0"/>
              <a:t>(3</a:t>
            </a:r>
            <a:r>
              <a:rPr lang="zh-CN" altLang="en-US" sz="2400" dirty="0"/>
              <a:t>代入</a:t>
            </a:r>
            <a:r>
              <a:rPr lang="en-US" altLang="zh-CN" sz="2400" dirty="0"/>
              <a:t>2):</a:t>
            </a:r>
          </a:p>
          <a:p>
            <a:pPr marL="0" indent="0">
              <a:buNone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的右部含</a:t>
            </a:r>
            <a:r>
              <a:rPr lang="en-US" altLang="zh-CN" sz="2400" dirty="0"/>
              <a:t>Q,</a:t>
            </a:r>
            <a:r>
              <a:rPr lang="zh-CN" altLang="en-US" sz="2400" dirty="0"/>
              <a:t>代入</a:t>
            </a:r>
            <a:r>
              <a:rPr lang="en-US" altLang="zh-CN" sz="2400" dirty="0"/>
              <a:t>Q</a:t>
            </a:r>
            <a:r>
              <a:rPr lang="zh-CN" altLang="en-US" sz="2400" dirty="0"/>
              <a:t>的产生式（</a:t>
            </a:r>
            <a:r>
              <a:rPr lang="en-US" altLang="zh-CN" sz="2400" dirty="0"/>
              <a:t>2</a:t>
            </a:r>
            <a:r>
              <a:rPr lang="zh-CN" altLang="en-US" sz="2400" dirty="0"/>
              <a:t>代入</a:t>
            </a:r>
            <a:r>
              <a:rPr lang="en-US" altLang="zh-CN" sz="2400" dirty="0"/>
              <a:t>1):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 (3)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</a:t>
            </a:r>
          </a:p>
          <a:p>
            <a:r>
              <a:rPr lang="zh-CN" altLang="en-US" sz="2400" dirty="0"/>
              <a:t>对产生</a:t>
            </a:r>
            <a:r>
              <a:rPr lang="en-US" altLang="zh-CN" sz="2400" dirty="0"/>
              <a:t>(1)</a:t>
            </a:r>
            <a:r>
              <a:rPr lang="zh-CN" altLang="en-US" sz="2400" dirty="0"/>
              <a:t>消除直接左递归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(1) S→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(2)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→ 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(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(4)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</a:t>
            </a:r>
          </a:p>
          <a:p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LL(1)?</a:t>
            </a:r>
            <a:endParaRPr lang="zh-CN" altLang="en-US" sz="2400" dirty="0">
              <a:solidFill>
                <a:srgbClr val="C00000"/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AFC92C-AA87-4661-BF7D-041277844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星形: 十二角 6">
            <a:extLst>
              <a:ext uri="{FF2B5EF4-FFF2-40B4-BE49-F238E27FC236}">
                <a16:creationId xmlns:a16="http://schemas.microsoft.com/office/drawing/2014/main" id="{9FAF3828-EFD0-4353-9FA2-778224AFEEE2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7B5E32-90EF-496F-A18C-431109109411}"/>
              </a:ext>
            </a:extLst>
          </p:cNvPr>
          <p:cNvSpPr/>
          <p:nvPr/>
        </p:nvSpPr>
        <p:spPr>
          <a:xfrm>
            <a:off x="6657474" y="5085347"/>
            <a:ext cx="5142957" cy="497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4.4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分析的实现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递归下降分析法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0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B7BF0-548A-4CB4-AAD7-C083F02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0BDF2-CEA0-43EB-B9F5-1FDCF8E9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9167" cy="5637024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LL(1)</a:t>
            </a:r>
            <a:r>
              <a:rPr lang="zh-CN" altLang="en-US" sz="3200" dirty="0">
                <a:solidFill>
                  <a:srgbClr val="0070C0"/>
                </a:solidFill>
              </a:rPr>
              <a:t>文法的</a:t>
            </a:r>
            <a:r>
              <a:rPr lang="en-US" altLang="zh-CN" sz="3200" dirty="0">
                <a:solidFill>
                  <a:srgbClr val="0070C0"/>
                </a:solidFill>
              </a:rPr>
              <a:t>(</a:t>
            </a:r>
            <a:r>
              <a:rPr lang="zh-CN" altLang="en-US" sz="3200" dirty="0">
                <a:solidFill>
                  <a:srgbClr val="0070C0"/>
                </a:solidFill>
              </a:rPr>
              <a:t>确定的自顶向下</a:t>
            </a:r>
            <a:r>
              <a:rPr lang="en-US" altLang="zh-CN" sz="3200" dirty="0">
                <a:solidFill>
                  <a:srgbClr val="0070C0"/>
                </a:solidFill>
              </a:rPr>
              <a:t>)</a:t>
            </a:r>
            <a:r>
              <a:rPr lang="zh-CN" altLang="en-US" sz="3200" dirty="0">
                <a:solidFill>
                  <a:srgbClr val="0070C0"/>
                </a:solidFill>
              </a:rPr>
              <a:t>分析方法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lvl="1"/>
            <a:r>
              <a:rPr lang="zh-CN" altLang="en-US" sz="2800" dirty="0"/>
              <a:t>递归下降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分析法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递归的预测分析法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/>
              <a:t>预测分析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zh-CN" altLang="en-US" sz="2800" dirty="0"/>
              <a:t>表驱动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分析法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非递归的预测分析法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9EC977-EABF-42CD-9AAA-EAF18511E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44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递归下降子程序法的基本思想</a:t>
            </a:r>
            <a:endParaRPr lang="en-US" altLang="zh-CN" sz="3200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将每个</a:t>
            </a:r>
            <a:r>
              <a:rPr lang="zh-CN" altLang="en-US" sz="2800" dirty="0">
                <a:solidFill>
                  <a:srgbClr val="C00000"/>
                </a:solidFill>
              </a:rPr>
              <a:t>非终结符</a:t>
            </a:r>
            <a:r>
              <a:rPr lang="en-US" altLang="zh-CN" sz="2800" dirty="0">
                <a:solidFill>
                  <a:srgbClr val="C00000"/>
                </a:solidFill>
              </a:rPr>
              <a:t>(</a:t>
            </a:r>
            <a:r>
              <a:rPr lang="zh-CN" altLang="en-US" sz="2800" dirty="0">
                <a:solidFill>
                  <a:srgbClr val="C00000"/>
                </a:solidFill>
              </a:rPr>
              <a:t>比如</a:t>
            </a:r>
            <a:r>
              <a:rPr lang="en-US" altLang="zh-CN" sz="2800" dirty="0">
                <a:solidFill>
                  <a:srgbClr val="C00000"/>
                </a:solidFill>
              </a:rPr>
              <a:t>A)</a:t>
            </a:r>
            <a:r>
              <a:rPr lang="zh-CN" altLang="en-US" sz="2800" dirty="0"/>
              <a:t>编写成一个</a:t>
            </a:r>
            <a:r>
              <a:rPr lang="zh-CN" altLang="en-US" sz="2800" dirty="0">
                <a:solidFill>
                  <a:srgbClr val="C00000"/>
                </a:solidFill>
              </a:rPr>
              <a:t>递归子程序</a:t>
            </a:r>
            <a:r>
              <a:rPr lang="en-US" altLang="zh-CN" sz="2800" dirty="0">
                <a:solidFill>
                  <a:srgbClr val="C00000"/>
                </a:solidFill>
              </a:rPr>
              <a:t>(</a:t>
            </a:r>
            <a:r>
              <a:rPr lang="en-US" altLang="zh-CN" sz="2800" dirty="0" err="1">
                <a:solidFill>
                  <a:srgbClr val="C00000"/>
                </a:solidFill>
              </a:rPr>
              <a:t>parseA</a:t>
            </a:r>
            <a:r>
              <a:rPr lang="en-US" altLang="zh-CN" sz="2800" dirty="0">
                <a:solidFill>
                  <a:srgbClr val="C00000"/>
                </a:solidFill>
              </a:rPr>
              <a:t>)</a:t>
            </a:r>
            <a:r>
              <a:rPr lang="zh-CN" altLang="en-US" sz="2800" dirty="0"/>
              <a:t>，完成</a:t>
            </a:r>
            <a:r>
              <a:rPr lang="zh-CN" altLang="en-US" sz="2800" dirty="0">
                <a:solidFill>
                  <a:srgbClr val="C00000"/>
                </a:solidFill>
              </a:rPr>
              <a:t>选择规则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C00000"/>
                </a:solidFill>
              </a:rPr>
              <a:t>推导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C00000"/>
                </a:solidFill>
              </a:rPr>
              <a:t>匹配</a:t>
            </a:r>
            <a:r>
              <a:rPr lang="zh-CN" altLang="en-US" sz="2800" dirty="0"/>
              <a:t>的功能。</a:t>
            </a:r>
          </a:p>
          <a:p>
            <a:r>
              <a:rPr lang="zh-CN" altLang="en-US" sz="2800" dirty="0"/>
              <a:t>若非终结符</a:t>
            </a:r>
            <a:r>
              <a:rPr lang="en-US" altLang="zh-CN" sz="2800" dirty="0"/>
              <a:t>A</a:t>
            </a:r>
            <a:r>
              <a:rPr lang="zh-CN" altLang="en-US" sz="2800" dirty="0"/>
              <a:t>有多个产生式，则根据产生式的</a:t>
            </a:r>
            <a:r>
              <a:rPr lang="en-US" altLang="zh-CN" sz="2800" dirty="0"/>
              <a:t>SELECT</a:t>
            </a:r>
            <a:r>
              <a:rPr lang="zh-CN" altLang="en-US" sz="2800" dirty="0"/>
              <a:t>集选择相应的规则推导，对规则</a:t>
            </a:r>
            <a:r>
              <a:rPr lang="en-US" altLang="zh-CN" sz="2800" dirty="0"/>
              <a:t>A→Y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…</a:t>
            </a:r>
            <a:r>
              <a:rPr lang="en-US" altLang="zh-CN" sz="2800" dirty="0" err="1"/>
              <a:t>Y</a:t>
            </a:r>
            <a:r>
              <a:rPr lang="en-US" altLang="zh-CN" sz="2800" baseline="-25000" dirty="0" err="1"/>
              <a:t>n</a:t>
            </a:r>
            <a:r>
              <a:rPr lang="en-US" altLang="zh-CN" sz="2800" dirty="0"/>
              <a:t>,</a:t>
            </a:r>
            <a:r>
              <a:rPr lang="zh-CN" altLang="en-US" sz="2800" dirty="0"/>
              <a:t>依次调用右部非终结符的子程序或匹配终结符，</a:t>
            </a:r>
            <a:r>
              <a:rPr lang="en-US" altLang="zh-CN" sz="2800" dirty="0"/>
              <a:t>Y</a:t>
            </a:r>
            <a:r>
              <a:rPr lang="en-US" altLang="zh-CN" sz="2800" baseline="-25000" dirty="0"/>
              <a:t>i</a:t>
            </a:r>
            <a:r>
              <a:rPr lang="zh-CN" altLang="en-US" sz="2800" dirty="0"/>
              <a:t>为非终结符则调用</a:t>
            </a:r>
            <a:r>
              <a:rPr lang="en-US" altLang="zh-CN" sz="2800" dirty="0"/>
              <a:t>Y</a:t>
            </a:r>
            <a:r>
              <a:rPr lang="en-US" altLang="zh-CN" sz="2800" baseline="-25000" dirty="0"/>
              <a:t>i</a:t>
            </a:r>
            <a:r>
              <a:rPr lang="zh-CN" altLang="en-US" sz="2800" dirty="0"/>
              <a:t>对应的子程序</a:t>
            </a:r>
            <a:r>
              <a:rPr lang="en-US" altLang="zh-CN" sz="2800" dirty="0"/>
              <a:t>,</a:t>
            </a:r>
            <a:r>
              <a:rPr lang="zh-CN" altLang="en-US" sz="2800" dirty="0"/>
              <a:t>若</a:t>
            </a:r>
            <a:r>
              <a:rPr lang="en-US" altLang="zh-CN" sz="2800" dirty="0"/>
              <a:t>Y</a:t>
            </a:r>
            <a:r>
              <a:rPr lang="en-US" altLang="zh-CN" sz="2800" baseline="-25000" dirty="0"/>
              <a:t>i</a:t>
            </a:r>
            <a:r>
              <a:rPr lang="zh-CN" altLang="en-US" sz="2800" dirty="0"/>
              <a:t>为终结符，则与当前</a:t>
            </a:r>
            <a:r>
              <a:rPr lang="en-US" altLang="zh-CN" sz="2800" dirty="0"/>
              <a:t>token</a:t>
            </a:r>
            <a:r>
              <a:rPr lang="zh-CN" altLang="en-US" sz="2800" dirty="0"/>
              <a:t>匹配。匹配成功则调用词法分析程序取下一个</a:t>
            </a:r>
            <a:r>
              <a:rPr lang="en-US" altLang="zh-CN" sz="2800" dirty="0"/>
              <a:t>token</a:t>
            </a:r>
            <a:r>
              <a:rPr lang="zh-CN" altLang="en-US" sz="2800" dirty="0"/>
              <a:t>，匹配失败或当前</a:t>
            </a:r>
            <a:r>
              <a:rPr lang="en-US" altLang="zh-CN" sz="2800" dirty="0"/>
              <a:t>token</a:t>
            </a:r>
            <a:r>
              <a:rPr lang="zh-CN" altLang="en-US" sz="2800" dirty="0"/>
              <a:t>不</a:t>
            </a:r>
            <a:r>
              <a:rPr lang="zh-CN" altLang="en-US" sz="2800" dirty="0">
                <a:solidFill>
                  <a:srgbClr val="C00000"/>
                </a:solidFill>
              </a:rPr>
              <a:t>属于任何</a:t>
            </a:r>
            <a:r>
              <a:rPr lang="en-US" altLang="zh-CN" sz="2800" dirty="0">
                <a:solidFill>
                  <a:srgbClr val="C00000"/>
                </a:solidFill>
              </a:rPr>
              <a:t>SELECT</a:t>
            </a:r>
            <a:r>
              <a:rPr lang="zh-CN" altLang="en-US" sz="2800" dirty="0">
                <a:solidFill>
                  <a:srgbClr val="C00000"/>
                </a:solidFill>
              </a:rPr>
              <a:t>集时，报告语法错误。</a:t>
            </a:r>
          </a:p>
          <a:p>
            <a:r>
              <a:rPr lang="zh-CN" altLang="en-US" sz="2800" dirty="0"/>
              <a:t>按照递归子程序法构造的语法分析程序是由一个</a:t>
            </a:r>
            <a:r>
              <a:rPr lang="zh-CN" altLang="en-US" sz="2800" dirty="0">
                <a:solidFill>
                  <a:srgbClr val="0000FF"/>
                </a:solidFill>
              </a:rPr>
              <a:t>总控子程序</a:t>
            </a:r>
            <a:r>
              <a:rPr lang="zh-CN" altLang="en-US" sz="2800" dirty="0"/>
              <a:t>和一组非终结符对应的</a:t>
            </a:r>
            <a:r>
              <a:rPr lang="zh-CN" altLang="en-US" sz="2800" dirty="0">
                <a:solidFill>
                  <a:srgbClr val="C00000"/>
                </a:solidFill>
              </a:rPr>
              <a:t>递归子程序</a:t>
            </a:r>
            <a:r>
              <a:rPr lang="zh-CN" altLang="en-US" sz="2800" dirty="0"/>
              <a:t>组成的。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7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例</a:t>
            </a:r>
            <a:r>
              <a:rPr lang="en-US" altLang="zh-CN" sz="3200" dirty="0"/>
              <a:t>4.13 </a:t>
            </a:r>
            <a:r>
              <a:rPr lang="zh-CN" altLang="en-US" sz="3200" dirty="0"/>
              <a:t>文法</a:t>
            </a:r>
            <a:r>
              <a:rPr lang="en-US" altLang="zh-CN" sz="3200" dirty="0"/>
              <a:t>G[S]:</a:t>
            </a:r>
          </a:p>
          <a:p>
            <a:pPr marL="457200" lvl="1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(2)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S→BbS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(3)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(4) 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→a		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(5) 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→Ɛ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(6) 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→c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</a:p>
          <a:p>
            <a:pPr marL="444500" indent="-457200"/>
            <a:r>
              <a:rPr lang="zh-CN" altLang="en-US" sz="2400" dirty="0">
                <a:latin typeface="+mn-ea"/>
                <a:ea typeface="+mn-ea"/>
              </a:rPr>
              <a:t>易证</a:t>
            </a:r>
            <a:r>
              <a:rPr lang="en-US" altLang="zh-CN" sz="2400" dirty="0">
                <a:latin typeface="+mn-ea"/>
                <a:ea typeface="+mn-ea"/>
              </a:rPr>
              <a:t>G[S]</a:t>
            </a:r>
            <a:r>
              <a:rPr lang="zh-CN" altLang="en-US" sz="2400" dirty="0">
                <a:latin typeface="+mn-ea"/>
                <a:ea typeface="+mn-ea"/>
              </a:rPr>
              <a:t>是</a:t>
            </a:r>
            <a:r>
              <a:rPr lang="en-US" altLang="zh-CN" sz="2400" dirty="0">
                <a:latin typeface="+mn-ea"/>
                <a:ea typeface="+mn-ea"/>
              </a:rPr>
              <a:t>LL(1)</a:t>
            </a:r>
            <a:r>
              <a:rPr lang="zh-CN" altLang="en-US" sz="2400" dirty="0">
                <a:latin typeface="+mn-ea"/>
                <a:ea typeface="+mn-ea"/>
              </a:rPr>
              <a:t>文法</a:t>
            </a:r>
            <a:r>
              <a:rPr lang="en-US" altLang="zh-CN" sz="2400" dirty="0">
                <a:latin typeface="+mn-ea"/>
                <a:ea typeface="+mn-ea"/>
              </a:rPr>
              <a:t>. </a:t>
            </a:r>
            <a:r>
              <a:rPr lang="zh-CN" altLang="en-US" sz="2400" dirty="0">
                <a:latin typeface="+mn-ea"/>
                <a:ea typeface="+mn-ea"/>
              </a:rPr>
              <a:t>递归子程序：</a:t>
            </a:r>
            <a:endParaRPr lang="en-US" altLang="zh-CN" sz="2400" dirty="0">
              <a:latin typeface="+mn-ea"/>
              <a:ea typeface="+mn-ea"/>
            </a:endParaRPr>
          </a:p>
          <a:p>
            <a:pPr marL="914400" lvl="1" indent="-457200"/>
            <a:r>
              <a:rPr lang="en-US" altLang="zh-CN" sz="2400" dirty="0" err="1">
                <a:latin typeface="+mn-ea"/>
                <a:ea typeface="+mn-ea"/>
              </a:rPr>
              <a:t>parseS</a:t>
            </a:r>
            <a:r>
              <a:rPr lang="en-US" altLang="zh-CN" sz="2400" dirty="0">
                <a:latin typeface="+mn-ea"/>
                <a:ea typeface="+mn-ea"/>
              </a:rPr>
              <a:t>()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 err="1">
                <a:latin typeface="+mn-ea"/>
                <a:ea typeface="+mn-ea"/>
              </a:rPr>
              <a:t>parseA</a:t>
            </a:r>
            <a:r>
              <a:rPr lang="en-US" altLang="zh-CN" sz="2400" dirty="0">
                <a:latin typeface="+mn-ea"/>
                <a:ea typeface="+mn-ea"/>
              </a:rPr>
              <a:t>()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 err="1">
                <a:latin typeface="+mn-ea"/>
                <a:ea typeface="+mn-ea"/>
              </a:rPr>
              <a:t>parseB</a:t>
            </a:r>
            <a:r>
              <a:rPr lang="en-US" altLang="zh-CN" sz="2400" dirty="0">
                <a:latin typeface="+mn-ea"/>
                <a:ea typeface="+mn-ea"/>
              </a:rPr>
              <a:t>(),</a:t>
            </a:r>
            <a:r>
              <a:rPr lang="zh-CN" altLang="en-US" sz="2400" dirty="0">
                <a:latin typeface="+mn-ea"/>
                <a:ea typeface="+mn-ea"/>
              </a:rPr>
              <a:t> </a:t>
            </a:r>
            <a:endParaRPr lang="en-US" altLang="zh-CN" sz="2400" dirty="0">
              <a:latin typeface="+mn-ea"/>
              <a:ea typeface="+mn-ea"/>
            </a:endParaRPr>
          </a:p>
          <a:p>
            <a:pPr marL="914400" lvl="1" indent="-457200"/>
            <a:r>
              <a:rPr lang="en-US" altLang="zh-CN" sz="2400" dirty="0" err="1">
                <a:latin typeface="+mn-ea"/>
                <a:ea typeface="+mn-ea"/>
              </a:rPr>
              <a:t>matchToken</a:t>
            </a:r>
            <a:r>
              <a:rPr lang="en-US" altLang="zh-CN" sz="2400" dirty="0">
                <a:latin typeface="+mn-ea"/>
                <a:ea typeface="+mn-ea"/>
              </a:rPr>
              <a:t>(int expected)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>
                <a:latin typeface="+mn-ea"/>
                <a:ea typeface="+mn-ea"/>
              </a:rPr>
              <a:t>int </a:t>
            </a:r>
            <a:r>
              <a:rPr lang="en-US" altLang="zh-CN" sz="2400" dirty="0" err="1">
                <a:latin typeface="+mn-ea"/>
                <a:ea typeface="+mn-ea"/>
              </a:rPr>
              <a:t>getToken</a:t>
            </a:r>
            <a:r>
              <a:rPr lang="en-US" altLang="zh-CN" sz="2400" dirty="0">
                <a:latin typeface="+mn-ea"/>
                <a:ea typeface="+mn-ea"/>
              </a:rPr>
              <a:t>(), error()</a:t>
            </a:r>
          </a:p>
          <a:p>
            <a:pPr marL="914400" lvl="1" indent="-457200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全局变量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token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17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>
                <a:solidFill>
                  <a:srgbClr val="002060"/>
                </a:solidFill>
              </a:rPr>
              <a:t>mathToken</a:t>
            </a:r>
            <a:r>
              <a:rPr lang="en-US" altLang="zh-CN" dirty="0">
                <a:solidFill>
                  <a:srgbClr val="002060"/>
                </a:solidFill>
              </a:rPr>
              <a:t>(int expected)</a:t>
            </a:r>
          </a:p>
          <a:p>
            <a:pPr marL="4699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D9149C"/>
                </a:solidFill>
                <a:latin typeface="+mn-ea"/>
                <a:ea typeface="+mn-ea"/>
              </a:rPr>
              <a:t>expected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) {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if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(token != expected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error();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else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token =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getToken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}</a:t>
            </a:r>
          </a:p>
          <a:p>
            <a:r>
              <a:rPr lang="en-US" altLang="zh-CN" sz="2400" dirty="0">
                <a:solidFill>
                  <a:srgbClr val="002060"/>
                </a:solidFill>
                <a:latin typeface="+mn-ea"/>
                <a:ea typeface="+mn-ea"/>
              </a:rPr>
              <a:t> main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int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main()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token =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getToken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return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0;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19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9152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dirty="0" err="1">
                <a:solidFill>
                  <a:srgbClr val="002060"/>
                </a:solidFill>
              </a:rPr>
              <a:t>parseS</a:t>
            </a:r>
            <a:r>
              <a:rPr lang="en-US" altLang="zh-CN" sz="3000" dirty="0">
                <a:solidFill>
                  <a:srgbClr val="002060"/>
                </a:solidFill>
              </a:rPr>
              <a:t>():</a:t>
            </a:r>
          </a:p>
          <a:p>
            <a:pPr marL="457200" lvl="1" indent="0">
              <a:buNone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S→AaS</a:t>
            </a: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 </a:t>
            </a:r>
          </a:p>
          <a:p>
            <a:pPr marL="457200" lvl="1" indent="0">
              <a:buNone/>
            </a:pP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(2)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S→BbS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(3)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S→d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altLang="zh-CN" sz="31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 {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switch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(token) {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default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error();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}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9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4.1</a:t>
            </a:r>
            <a:r>
              <a:rPr lang="zh-CN" altLang="en-US" b="1" u="sng" dirty="0">
                <a:solidFill>
                  <a:srgbClr val="C00000"/>
                </a:solidFill>
              </a:rPr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z="5100" dirty="0" err="1">
                <a:solidFill>
                  <a:srgbClr val="002060"/>
                </a:solidFill>
              </a:rPr>
              <a:t>parseA</a:t>
            </a:r>
            <a:r>
              <a:rPr lang="en-US" altLang="zh-CN" sz="5100" dirty="0">
                <a:solidFill>
                  <a:srgbClr val="002060"/>
                </a:solidFill>
              </a:rPr>
              <a:t>(), </a:t>
            </a:r>
            <a:r>
              <a:rPr lang="en-US" altLang="zh-CN" sz="5100" dirty="0" err="1">
                <a:solidFill>
                  <a:srgbClr val="002060"/>
                </a:solidFill>
              </a:rPr>
              <a:t>parseB</a:t>
            </a:r>
            <a:r>
              <a:rPr lang="en-US" altLang="zh-CN" sz="5100" dirty="0">
                <a:solidFill>
                  <a:srgbClr val="002060"/>
                </a:solidFill>
              </a:rPr>
              <a:t>():</a:t>
            </a: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(4) A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→a		</a:t>
            </a:r>
            <a:endParaRPr lang="en-US" altLang="zh-CN" sz="38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(5) 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→Ɛ		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3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(6) 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→c		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void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parseA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(){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      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sz="38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void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parseB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() {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    if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(token == 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);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    else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if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(token == 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 { }  </a:t>
            </a: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else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error();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PL/0</a:t>
            </a:r>
            <a:r>
              <a:rPr lang="zh-CN" altLang="en-US" dirty="0"/>
              <a:t>的文法及非终极符对应的递归子程序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AD06E62F-1801-4801-BB9A-B4C0CFDD9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41839"/>
              </p:ext>
            </p:extLst>
          </p:nvPr>
        </p:nvGraphicFramePr>
        <p:xfrm>
          <a:off x="328862" y="1464153"/>
          <a:ext cx="1151020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00">
                  <a:extLst>
                    <a:ext uri="{9D8B030D-6E8A-4147-A177-3AD203B41FA5}">
                      <a16:colId xmlns:a16="http://schemas.microsoft.com/office/drawing/2014/main" val="2759349977"/>
                    </a:ext>
                  </a:extLst>
                </a:gridCol>
                <a:gridCol w="8181849">
                  <a:extLst>
                    <a:ext uri="{9D8B030D-6E8A-4147-A177-3AD203B41FA5}">
                      <a16:colId xmlns:a16="http://schemas.microsoft.com/office/drawing/2014/main" val="2454606038"/>
                    </a:ext>
                  </a:extLst>
                </a:gridCol>
                <a:gridCol w="2005260">
                  <a:extLst>
                    <a:ext uri="{9D8B030D-6E8A-4147-A177-3AD203B41FA5}">
                      <a16:colId xmlns:a16="http://schemas.microsoft.com/office/drawing/2014/main" val="72773034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语法单位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EBNF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描述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语法分析子程序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126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&gt;.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main()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6322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::=[const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&gt;};]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  [var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&gt;};]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  [{procedure id;&lt;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&gt;;}]&lt;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block()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479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::=&lt;id&gt;=&lt;number&gt;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+mn-ea"/>
                          <a:ea typeface="+mn-ea"/>
                        </a:rPr>
                        <a:t>constdeclaration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6979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+mn-ea"/>
                          <a:ea typeface="+mn-ea"/>
                        </a:rPr>
                        <a:t>vardeclaration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3384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&lt;id&gt;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if 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then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  |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while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do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call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&lt;id&gt; 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read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&lt;id&gt;{,&lt;id&gt;}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‘)’  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write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‘)’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begin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&gt;{;&lt;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 end 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Ɛ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statement()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19995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&gt;(=|#| &lt;|&lt;=|&gt;|&gt;=)&lt;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| odd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condition()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613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::=[+|-]&lt;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&gt;{(+|-)&lt;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expression()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4125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&gt;{(*|/)&lt;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term()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68208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::=&lt;id&gt;|&lt;number&gt;|’(‘&lt;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&gt;’)’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factor()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144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991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00C30-51F2-4F46-931D-1E29C52A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2BCAC-8726-480A-9FFD-A132F5FF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69994"/>
          </a:xfrm>
        </p:spPr>
        <p:txBody>
          <a:bodyPr/>
          <a:lstStyle/>
          <a:p>
            <a:r>
              <a:rPr lang="en-US" altLang="zh-CN" dirty="0"/>
              <a:t>PL/0</a:t>
            </a:r>
            <a:r>
              <a:rPr lang="zh-CN" altLang="en-US" dirty="0"/>
              <a:t>编译器的递归下降子程序法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A938A-8504-47D9-B1D3-5E778E6A5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FC55-FA90-473E-B1A8-D9AD57C8B6FC}"/>
              </a:ext>
            </a:extLst>
          </p:cNvPr>
          <p:cNvSpPr txBox="1"/>
          <p:nvPr/>
        </p:nvSpPr>
        <p:spPr>
          <a:xfrm>
            <a:off x="847177" y="1880267"/>
            <a:ext cx="7959939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int min(){</a:t>
            </a:r>
          </a:p>
          <a:p>
            <a:pPr algn="l"/>
            <a:r>
              <a:rPr lang="zh-CN" altLang="en-US" sz="2400" dirty="0"/>
              <a:t>     </a:t>
            </a:r>
            <a:r>
              <a:rPr lang="en-US" altLang="zh-CN" sz="2400" dirty="0"/>
              <a:t>……</a:t>
            </a:r>
          </a:p>
          <a:p>
            <a:pPr algn="l"/>
            <a:r>
              <a:rPr lang="en-US" altLang="zh-CN" sz="2400" dirty="0"/>
              <a:t>     </a:t>
            </a:r>
            <a:r>
              <a:rPr lang="en-US" altLang="zh-CN" sz="2400" dirty="0" err="1"/>
              <a:t>getsym</a:t>
            </a:r>
            <a:r>
              <a:rPr lang="en-US" altLang="zh-CN" sz="2400" dirty="0"/>
              <a:t>();</a:t>
            </a:r>
          </a:p>
          <a:p>
            <a:pPr algn="l"/>
            <a:r>
              <a:rPr lang="en-US" altLang="zh-CN" sz="2400" dirty="0"/>
              <a:t>     block();</a:t>
            </a:r>
          </a:p>
          <a:p>
            <a:pPr algn="l"/>
            <a:r>
              <a:rPr lang="en-US" altLang="zh-CN" sz="2400" dirty="0"/>
              <a:t>     ……</a:t>
            </a:r>
          </a:p>
          <a:p>
            <a:pPr algn="l"/>
            <a:r>
              <a:rPr lang="en-US" altLang="zh-CN" sz="2400" dirty="0"/>
              <a:t>     if (</a:t>
            </a:r>
            <a:r>
              <a:rPr lang="en-US" altLang="zh-CN" sz="2400" dirty="0" err="1"/>
              <a:t>sym</a:t>
            </a:r>
            <a:r>
              <a:rPr lang="en-US" altLang="zh-CN" sz="2400" dirty="0"/>
              <a:t> != period) { error(9)};</a:t>
            </a:r>
          </a:p>
          <a:p>
            <a:pPr algn="l"/>
            <a:r>
              <a:rPr lang="en-US" altLang="zh-CN" sz="2400" dirty="0"/>
              <a:t>     ……</a:t>
            </a:r>
          </a:p>
          <a:p>
            <a:pPr algn="l"/>
            <a:r>
              <a:rPr lang="en-US" altLang="zh-CN" sz="2400" dirty="0"/>
              <a:t>     return 0;</a:t>
            </a:r>
          </a:p>
          <a:p>
            <a:pPr algn="l"/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681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4.5</a:t>
            </a:r>
            <a:r>
              <a:rPr lang="zh-CN" altLang="en-US" b="1" u="sng" dirty="0">
                <a:solidFill>
                  <a:srgbClr val="C00000"/>
                </a:solidFill>
              </a:rPr>
              <a:t>   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分析的实现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00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110620" cy="198639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输入栈</a:t>
            </a:r>
            <a:r>
              <a:rPr lang="en-US" altLang="zh-CN" dirty="0"/>
              <a:t>I:  </a:t>
            </a:r>
            <a:r>
              <a:rPr lang="zh-CN" altLang="en-US" dirty="0"/>
              <a:t>以串末端为底，栈内为未匹配部分</a:t>
            </a:r>
            <a:r>
              <a:rPr lang="en-US" altLang="zh-CN" dirty="0"/>
              <a:t>;</a:t>
            </a:r>
            <a:r>
              <a:rPr lang="zh-CN" altLang="en-US" dirty="0"/>
              <a:t>初始状态为</a:t>
            </a:r>
            <a:r>
              <a:rPr lang="en-US" altLang="zh-CN" dirty="0"/>
              <a:t>w#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为要识别的串</a:t>
            </a:r>
            <a:endParaRPr lang="en-US" altLang="zh-CN" dirty="0"/>
          </a:p>
          <a:p>
            <a:r>
              <a:rPr lang="zh-CN" altLang="en-US" dirty="0"/>
              <a:t>分析栈</a:t>
            </a:r>
            <a:r>
              <a:rPr lang="en-US" altLang="zh-CN" dirty="0"/>
              <a:t>S</a:t>
            </a:r>
            <a:r>
              <a:rPr lang="zh-CN" altLang="en-US" dirty="0"/>
              <a:t>：推导过程产生的句型未匹配部分</a:t>
            </a:r>
            <a:r>
              <a:rPr lang="en-US" altLang="zh-CN" dirty="0"/>
              <a:t>;</a:t>
            </a:r>
            <a:r>
              <a:rPr lang="zh-CN" altLang="en-US" dirty="0"/>
              <a:t>初始状态为</a:t>
            </a:r>
            <a:r>
              <a:rPr lang="en-US" altLang="zh-CN" dirty="0"/>
              <a:t>#S</a:t>
            </a:r>
            <a:endParaRPr lang="zh-CN" altLang="en-US" dirty="0"/>
          </a:p>
          <a:p>
            <a:r>
              <a:rPr lang="zh-CN" altLang="en-US" dirty="0"/>
              <a:t>分析表</a:t>
            </a:r>
            <a:r>
              <a:rPr lang="en-US" altLang="zh-CN" dirty="0"/>
              <a:t>M</a:t>
            </a:r>
            <a:r>
              <a:rPr lang="zh-CN" altLang="en-US" dirty="0"/>
              <a:t>：若</a:t>
            </a:r>
            <a:r>
              <a:rPr lang="en-US" altLang="zh-CN" dirty="0" err="1"/>
              <a:t>a∈SELECT</a:t>
            </a:r>
            <a:r>
              <a:rPr lang="en-US" altLang="zh-CN" dirty="0"/>
              <a:t>(A→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  <a:r>
              <a:rPr lang="zh-CN" altLang="en-US" dirty="0"/>
              <a:t>，则</a:t>
            </a:r>
            <a:r>
              <a:rPr lang="en-US" altLang="zh-CN" dirty="0"/>
              <a:t>M[</a:t>
            </a:r>
            <a:r>
              <a:rPr lang="en-US" altLang="zh-CN" dirty="0" err="1"/>
              <a:t>A,a</a:t>
            </a:r>
            <a:r>
              <a:rPr lang="en-US" altLang="zh-CN" dirty="0"/>
              <a:t>] = (A→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输出：</a:t>
            </a:r>
            <a:r>
              <a:rPr lang="en-US" altLang="zh-CN" dirty="0"/>
              <a:t>w</a:t>
            </a:r>
            <a:r>
              <a:rPr lang="zh-CN" altLang="en-US" dirty="0"/>
              <a:t>的最左推导，或报告语法错误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1913DF4F-295C-492B-9414-8D959D7C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282" y="4543922"/>
            <a:ext cx="609315" cy="147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CB70A0AB-419E-4B78-B110-8B8D1F5E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498" y="3044610"/>
            <a:ext cx="1274284" cy="52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6000"/>
              </a:lnSpc>
            </a:pPr>
            <a:r>
              <a:rPr kumimoji="0" lang="zh-CN" altLang="en-US" sz="2400" dirty="0">
                <a:latin typeface="+mn-ea"/>
                <a:ea typeface="+mn-ea"/>
              </a:rPr>
              <a:t>输入栈</a:t>
            </a:r>
            <a:r>
              <a:rPr kumimoji="0" lang="en-US" altLang="zh-CN" sz="2400" dirty="0">
                <a:latin typeface="+mn-ea"/>
                <a:ea typeface="+mn-ea"/>
              </a:rPr>
              <a:t>I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CCCAD13-F80D-42BD-BDB0-4288B67D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94799"/>
              </p:ext>
            </p:extLst>
          </p:nvPr>
        </p:nvGraphicFramePr>
        <p:xfrm>
          <a:off x="4008072" y="4760459"/>
          <a:ext cx="5649747" cy="186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91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分析表</a:t>
                      </a:r>
                      <a:r>
                        <a:rPr lang="en-US" altLang="zh-CN" sz="2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</a:t>
                      </a:r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1206"/>
                  </a:ext>
                </a:extLst>
              </a:tr>
              <a:tr h="5569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V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S→ε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317F263E-57B0-49E3-8796-70F89DEB8FC5}"/>
              </a:ext>
            </a:extLst>
          </p:cNvPr>
          <p:cNvSpPr txBox="1"/>
          <p:nvPr/>
        </p:nvSpPr>
        <p:spPr>
          <a:xfrm>
            <a:off x="4023570" y="3928843"/>
            <a:ext cx="5615143" cy="46166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预测分析程序</a:t>
            </a:r>
          </a:p>
        </p:txBody>
      </p:sp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DBF79595-13E6-47D9-BF08-CA90753DC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51338"/>
              </p:ext>
            </p:extLst>
          </p:nvPr>
        </p:nvGraphicFramePr>
        <p:xfrm>
          <a:off x="4023570" y="3024424"/>
          <a:ext cx="5615143" cy="52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143">
                  <a:extLst>
                    <a:ext uri="{9D8B030D-6E8A-4147-A177-3AD203B41FA5}">
                      <a16:colId xmlns:a16="http://schemas.microsoft.com/office/drawing/2014/main" val="1786228169"/>
                    </a:ext>
                  </a:extLst>
                </a:gridCol>
              </a:tblGrid>
              <a:tr h="529701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···a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i+1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···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#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00907"/>
                  </a:ext>
                </a:extLst>
              </a:tr>
            </a:tbl>
          </a:graphicData>
        </a:graphic>
      </p:graphicFrame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FC260114-AA60-4405-80CC-9ECC04277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4977"/>
              </p:ext>
            </p:extLst>
          </p:nvPr>
        </p:nvGraphicFramePr>
        <p:xfrm>
          <a:off x="2553287" y="3727112"/>
          <a:ext cx="734908" cy="2873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908">
                  <a:extLst>
                    <a:ext uri="{9D8B030D-6E8A-4147-A177-3AD203B41FA5}">
                      <a16:colId xmlns:a16="http://schemas.microsoft.com/office/drawing/2014/main" val="4290920966"/>
                    </a:ext>
                  </a:extLst>
                </a:gridCol>
              </a:tblGrid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47178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12903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3820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3004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69952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50190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C6A1B22-0C24-4070-9607-530C7B7CD39E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6831141" y="3554125"/>
            <a:ext cx="1" cy="374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C3E0EE-2E67-4FA6-8D5D-471CDFED144F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6831142" y="4390508"/>
            <a:ext cx="1803" cy="369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11499C-D5D9-4FCB-A678-5B0064C155CD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88195" y="4159675"/>
            <a:ext cx="73537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1161E11-E228-4714-B54F-70FD7E65B825}"/>
              </a:ext>
            </a:extLst>
          </p:cNvPr>
          <p:cNvSpPr txBox="1"/>
          <p:nvPr/>
        </p:nvSpPr>
        <p:spPr>
          <a:xfrm>
            <a:off x="2338502" y="3018387"/>
            <a:ext cx="1351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M[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X,a</a:t>
            </a:r>
            <a:r>
              <a:rPr kumimoji="0" lang="en-US" altLang="zh-CN" sz="26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B893C0B-4904-48C0-BE7C-2C3DF5BA1AC1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>
            <a:off x="9638713" y="4159676"/>
            <a:ext cx="5122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3A0B237-E06B-42EB-AFA2-04F78C5ADB6A}"/>
              </a:ext>
            </a:extLst>
          </p:cNvPr>
          <p:cNvSpPr txBox="1"/>
          <p:nvPr/>
        </p:nvSpPr>
        <p:spPr>
          <a:xfrm>
            <a:off x="10150993" y="3928843"/>
            <a:ext cx="80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83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14437"/>
          </a:xfrm>
        </p:spPr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4.14</a:t>
            </a:r>
            <a:r>
              <a:rPr lang="zh-CN" altLang="en-US" dirty="0"/>
              <a:t> 不含左递归的算术表达式文法</a:t>
            </a:r>
            <a:r>
              <a:rPr lang="en-US" altLang="zh-CN" dirty="0"/>
              <a:t>G[E]: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E→T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 +T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en-US" altLang="zh-CN" sz="20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T→ F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→*F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 	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CN" sz="20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F→ (E)</a:t>
            </a: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F→ 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endParaRPr lang="en-US" altLang="zh-CN" sz="2000" dirty="0"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</a:pPr>
            <a:r>
              <a:rPr lang="zh-CN" altLang="en-US" sz="2400" dirty="0">
                <a:latin typeface="+mn-ea"/>
                <a:ea typeface="+mn-ea"/>
              </a:rPr>
              <a:t>分析串</a:t>
            </a:r>
            <a:r>
              <a:rPr lang="en-US" altLang="zh-CN" sz="2400" dirty="0">
                <a:latin typeface="+mn-ea"/>
                <a:ea typeface="+mn-ea"/>
              </a:rPr>
              <a:t># </a:t>
            </a:r>
            <a:r>
              <a:rPr lang="en-US" altLang="zh-CN" sz="2400" dirty="0" err="1">
                <a:latin typeface="+mn-ea"/>
                <a:ea typeface="+mn-ea"/>
              </a:rPr>
              <a:t>i+i</a:t>
            </a:r>
            <a:r>
              <a:rPr lang="en-US" altLang="zh-CN" sz="2400" dirty="0">
                <a:latin typeface="+mn-ea"/>
                <a:ea typeface="+mn-ea"/>
              </a:rPr>
              <a:t>*</a:t>
            </a:r>
            <a:r>
              <a:rPr lang="en-US" altLang="zh-CN" sz="2400" dirty="0" err="1">
                <a:latin typeface="+mn-ea"/>
                <a:ea typeface="+mn-ea"/>
              </a:rPr>
              <a:t>i</a:t>
            </a:r>
            <a:r>
              <a:rPr lang="en-US" altLang="zh-CN" sz="2400" dirty="0">
                <a:latin typeface="+mn-ea"/>
                <a:ea typeface="+mn-ea"/>
              </a:rPr>
              <a:t> #</a:t>
            </a:r>
          </a:p>
          <a:p>
            <a:pPr marL="444500" indent="-457200" algn="l">
              <a:lnSpc>
                <a:spcPts val="2000"/>
              </a:lnSpc>
            </a:pPr>
            <a:r>
              <a:rPr lang="zh-CN" altLang="en-US" sz="2400" dirty="0">
                <a:latin typeface="+mn-ea"/>
                <a:ea typeface="+mn-ea"/>
              </a:rPr>
              <a:t>预测分析表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D954CB-A699-48D4-BB27-56882BC73724}"/>
              </a:ext>
            </a:extLst>
          </p:cNvPr>
          <p:cNvSpPr txBox="1"/>
          <p:nvPr/>
        </p:nvSpPr>
        <p:spPr>
          <a:xfrm>
            <a:off x="2646947" y="183524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5C9C82-D254-4586-84E6-09E7140CB383}"/>
              </a:ext>
            </a:extLst>
          </p:cNvPr>
          <p:cNvSpPr txBox="1"/>
          <p:nvPr/>
        </p:nvSpPr>
        <p:spPr>
          <a:xfrm>
            <a:off x="2616917" y="2226318"/>
            <a:ext cx="8575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</a:rPr>
              <a:t>E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= FOLLOW(E)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F6DF4-61AD-42FB-8E6C-C367C51BD74E}"/>
              </a:ext>
            </a:extLst>
          </p:cNvPr>
          <p:cNvSpPr txBox="1"/>
          <p:nvPr/>
        </p:nvSpPr>
        <p:spPr>
          <a:xfrm>
            <a:off x="2616917" y="30304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*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09AE7F-608C-4800-AF41-DDB7889755A7}"/>
              </a:ext>
            </a:extLst>
          </p:cNvPr>
          <p:cNvSpPr txBox="1"/>
          <p:nvPr/>
        </p:nvSpPr>
        <p:spPr>
          <a:xfrm>
            <a:off x="2616917" y="3437538"/>
            <a:ext cx="8349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lang="en-US" altLang="zh-CN" sz="2000" dirty="0">
                <a:latin typeface="+mn-ea"/>
              </a:rPr>
              <a:t>T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) ∪ FOLLOW(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) =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6A3FBD-8AB2-4FE5-87BC-C6E0BBA7737F}"/>
              </a:ext>
            </a:extLst>
          </p:cNvPr>
          <p:cNvSpPr txBox="1"/>
          <p:nvPr/>
        </p:nvSpPr>
        <p:spPr>
          <a:xfrm>
            <a:off x="2646947" y="146206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dirty="0">
                <a:latin typeface="+mn-ea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EDB81C-D324-48B1-BC99-9290683E7FEF}"/>
              </a:ext>
            </a:extLst>
          </p:cNvPr>
          <p:cNvSpPr txBox="1"/>
          <p:nvPr/>
        </p:nvSpPr>
        <p:spPr>
          <a:xfrm>
            <a:off x="2616917" y="264034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FFB3D7-6F2F-41DD-9AAD-5BE40242CC4C}"/>
              </a:ext>
            </a:extLst>
          </p:cNvPr>
          <p:cNvSpPr txBox="1"/>
          <p:nvPr/>
        </p:nvSpPr>
        <p:spPr>
          <a:xfrm>
            <a:off x="2616917" y="3802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2BABB-4ABF-4149-BF56-2294C01B565E}"/>
              </a:ext>
            </a:extLst>
          </p:cNvPr>
          <p:cNvSpPr txBox="1"/>
          <p:nvPr/>
        </p:nvSpPr>
        <p:spPr>
          <a:xfrm>
            <a:off x="2616917" y="41915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13" name="Group 18">
            <a:extLst>
              <a:ext uri="{FF2B5EF4-FFF2-40B4-BE49-F238E27FC236}">
                <a16:creationId xmlns:a16="http://schemas.microsoft.com/office/drawing/2014/main" id="{BDDC305E-F9C1-45ED-AC46-F8786421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29668"/>
              </p:ext>
            </p:extLst>
          </p:nvPr>
        </p:nvGraphicFramePr>
        <p:xfrm>
          <a:off x="4813540" y="4155919"/>
          <a:ext cx="7116522" cy="2201282"/>
        </p:xfrm>
        <a:graphic>
          <a:graphicData uri="http://schemas.openxmlformats.org/drawingml/2006/table">
            <a:tbl>
              <a:tblPr/>
              <a:tblGrid>
                <a:gridCol w="78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9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490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非终结符</a:t>
                      </a:r>
                    </a:p>
                  </a:txBody>
                  <a:tcPr marL="183572" marR="183572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输入符号</a:t>
                      </a: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</a:t>
                      </a:r>
                      <a:r>
                        <a:rPr lang="zh-CN" altLang="zh-CN" sz="16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E'→+TE'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zh-CN" sz="16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T'→*FT'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F→i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F→(E)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121525" cy="617641"/>
          </a:xfrm>
        </p:spPr>
        <p:txBody>
          <a:bodyPr/>
          <a:lstStyle/>
          <a:p>
            <a:r>
              <a:rPr lang="zh-CN" altLang="en-US" dirty="0"/>
              <a:t>输入串</a:t>
            </a:r>
            <a:r>
              <a:rPr lang="en-US" altLang="zh-CN" dirty="0" err="1">
                <a:solidFill>
                  <a:srgbClr val="0000FF"/>
                </a:solidFill>
              </a:rPr>
              <a:t>i+i</a:t>
            </a:r>
            <a:r>
              <a:rPr lang="en-US" altLang="zh-CN" dirty="0">
                <a:solidFill>
                  <a:srgbClr val="0000FF"/>
                </a:solidFill>
              </a:rPr>
              <a:t>*i</a:t>
            </a:r>
            <a:r>
              <a:rPr lang="en-US" altLang="zh-CN" dirty="0"/>
              <a:t>#</a:t>
            </a:r>
            <a:r>
              <a:rPr lang="zh-CN" altLang="en-US" dirty="0"/>
              <a:t>的分析过程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5" name="Group 18">
            <a:extLst>
              <a:ext uri="{FF2B5EF4-FFF2-40B4-BE49-F238E27FC236}">
                <a16:creationId xmlns:a16="http://schemas.microsoft.com/office/drawing/2014/main" id="{D9B127AE-E545-461B-9780-0F2545F03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21568"/>
              </p:ext>
            </p:extLst>
          </p:nvPr>
        </p:nvGraphicFramePr>
        <p:xfrm>
          <a:off x="223131" y="1656247"/>
          <a:ext cx="5985164" cy="2510568"/>
        </p:xfrm>
        <a:graphic>
          <a:graphicData uri="http://schemas.openxmlformats.org/drawingml/2006/table">
            <a:tbl>
              <a:tblPr/>
              <a:tblGrid>
                <a:gridCol w="6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58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732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非终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结符</a:t>
                      </a:r>
                    </a:p>
                  </a:txBody>
                  <a:tcPr marL="72000" marR="72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输入符号</a:t>
                      </a:r>
                    </a:p>
                  </a:txBody>
                  <a:tcPr marL="72000" marR="72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</a:t>
                      </a:r>
                      <a:r>
                        <a:rPr lang="zh-CN" altLang="zh-CN" sz="16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E'→+TE'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zh-CN" sz="16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T'→*FT'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F→i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F→(E)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3EE56C01-2DB6-4B15-98C6-3FCD3D626500}"/>
              </a:ext>
            </a:extLst>
          </p:cNvPr>
          <p:cNvSpPr txBox="1">
            <a:spLocks noChangeArrowheads="1"/>
          </p:cNvSpPr>
          <p:nvPr/>
        </p:nvSpPr>
        <p:spPr>
          <a:xfrm>
            <a:off x="6841954" y="1034084"/>
            <a:ext cx="4465638" cy="5637212"/>
          </a:xfrm>
          <a:prstGeom prst="rect">
            <a:avLst/>
          </a:prstGeom>
        </p:spPr>
        <p:txBody>
          <a:bodyPr vert="horz" lIns="92075" tIns="46038" rIns="92075" bIns="46038" rtlCol="0">
            <a:normAutofit fontScale="92500"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步骤</a:t>
            </a:r>
            <a:r>
              <a:rPr lang="en-US" altLang="zh-CN" sz="2000" b="1" dirty="0">
                <a:latin typeface="+mn-ea"/>
                <a:ea typeface="+mn-ea"/>
                <a:cs typeface="Times New Roman" pitchFamily="18" charset="0"/>
              </a:rPr>
              <a:t> 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        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输入栈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I   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输出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  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# 	</a:t>
            </a:r>
            <a:r>
              <a:rPr lang="en-US" altLang="zh-CN" sz="1600" b="1" dirty="0">
                <a:latin typeface="+mn-ea"/>
                <a:ea typeface="+mn-ea"/>
                <a:cs typeface="Times New Roman" pitchFamily="18" charset="0"/>
              </a:rPr>
              <a:t>       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ea typeface="+mn-ea"/>
              </a:rPr>
              <a:t>E</a:t>
            </a:r>
            <a:r>
              <a:rPr kumimoji="1" lang="en-US" altLang="zh-CN" sz="1600" b="1" dirty="0">
                <a:solidFill>
                  <a:srgbClr val="000000"/>
                </a:solidFill>
                <a:latin typeface="+mn-ea"/>
                <a:ea typeface="+mn-ea"/>
              </a:rPr>
              <a:t>→TE</a:t>
            </a:r>
            <a:r>
              <a:rPr kumimoji="1" lang="en-US" altLang="zh-CN" sz="1600" b="1" dirty="0">
                <a:latin typeface="+mn-ea"/>
                <a:ea typeface="+mn-ea"/>
              </a:rPr>
              <a:t>'</a:t>
            </a:r>
            <a:endParaRPr lang="en-US" altLang="zh-CN" sz="1600" b="1" dirty="0">
              <a:latin typeface="+mn-ea"/>
              <a:ea typeface="+mn-ea"/>
              <a:cs typeface="Times New Roman" pitchFamily="18" charset="0"/>
            </a:endParaRP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2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zh-CN" altLang="en-US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T→FT'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3  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       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4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solidFill>
                <a:srgbClr val="C00000"/>
              </a:solidFill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5  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 err="1">
                <a:latin typeface="+mn-ea"/>
              </a:rPr>
              <a:t>T'→ε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6  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E'→+TE'</a:t>
            </a:r>
            <a:endParaRPr kumimoji="1" lang="zh-CN" altLang="en-US" sz="1600" b="1" dirty="0">
              <a:latin typeface="+mn-ea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7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“+”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i="1" dirty="0">
              <a:solidFill>
                <a:srgbClr val="C00000"/>
              </a:solidFill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8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T→FT'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9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10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11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T'→*FT'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kumimoji="1" lang="en-US" altLang="zh-CN" sz="1600" b="1" dirty="0">
                <a:ea typeface="楷体_GB2312"/>
                <a:cs typeface="Times New Roman" pitchFamily="18" charset="0"/>
              </a:rPr>
              <a:t>12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'F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 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“*”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kumimoji="1" lang="en-US" altLang="zh-CN" sz="1600" b="1" dirty="0">
                <a:ea typeface="楷体_GB2312"/>
                <a:cs typeface="Times New Roman" pitchFamily="18" charset="0"/>
              </a:rPr>
              <a:t>13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14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15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kumimoji="1" lang="en-US" altLang="zh-CN" sz="1600" b="1" dirty="0" err="1">
                <a:latin typeface="+mn-ea"/>
              </a:rPr>
              <a:t>T'→ε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16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</a:t>
            </a:r>
            <a:r>
              <a:rPr kumimoji="1" lang="en-US" altLang="zh-CN" sz="1600" b="1" dirty="0" err="1">
                <a:latin typeface="+mn-ea"/>
              </a:rPr>
              <a:t>E'→ε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17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接受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A6A6746-1A39-4392-9CE9-0194E19C557C}"/>
              </a:ext>
            </a:extLst>
          </p:cNvPr>
          <p:cNvSpPr txBox="1">
            <a:spLocks/>
          </p:cNvSpPr>
          <p:nvPr/>
        </p:nvSpPr>
        <p:spPr>
          <a:xfrm>
            <a:off x="154950" y="4760089"/>
            <a:ext cx="6121525" cy="617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输出的产生式就是</a:t>
            </a:r>
            <a:r>
              <a:rPr lang="en-US" altLang="zh-CN" dirty="0"/>
              <a:t>w</a:t>
            </a:r>
            <a:r>
              <a:rPr lang="zh-CN" altLang="en-US" dirty="0"/>
              <a:t>的最左推导</a:t>
            </a:r>
            <a:r>
              <a:rPr lang="en-US" altLang="zh-CN" dirty="0"/>
              <a:t>(</a:t>
            </a:r>
            <a:r>
              <a:rPr lang="zh-CN" altLang="en-US" dirty="0"/>
              <a:t>语法树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5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11319166" cy="3565068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4.15 </a:t>
            </a:r>
            <a:r>
              <a:rPr lang="zh-CN" altLang="en-US" dirty="0"/>
              <a:t>已知文法</a:t>
            </a:r>
            <a:r>
              <a:rPr lang="en-US" altLang="zh-CN" dirty="0"/>
              <a:t>G[S],</a:t>
            </a:r>
            <a:r>
              <a:rPr lang="zh-CN" altLang="en-US" dirty="0"/>
              <a:t>试用</a:t>
            </a:r>
            <a:r>
              <a:rPr lang="en-US" altLang="zh-CN" dirty="0"/>
              <a:t>LL(1)</a:t>
            </a:r>
            <a:r>
              <a:rPr lang="zh-CN" altLang="en-US" dirty="0"/>
              <a:t>分析法分析串</a:t>
            </a:r>
            <a:r>
              <a:rPr lang="en-US" altLang="zh-CN" dirty="0" err="1"/>
              <a:t>ba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S→Sa 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S→A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A→bA 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A→b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r>
              <a:rPr lang="zh-CN" altLang="en-US" dirty="0"/>
              <a:t>是</a:t>
            </a:r>
            <a:r>
              <a:rPr lang="en-US" altLang="zh-CN" dirty="0"/>
              <a:t>LL(1)</a:t>
            </a:r>
            <a:r>
              <a:rPr lang="zh-CN" altLang="en-US" dirty="0"/>
              <a:t>文法，构造</a:t>
            </a:r>
            <a:r>
              <a:rPr lang="en-US" altLang="zh-CN" dirty="0"/>
              <a:t>LL(1)</a:t>
            </a:r>
            <a:r>
              <a:rPr lang="zh-CN" altLang="en-US" dirty="0"/>
              <a:t>分析表如下：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87A7AF-725B-478F-9E70-53596B17BFA5}"/>
              </a:ext>
            </a:extLst>
          </p:cNvPr>
          <p:cNvSpPr txBox="1"/>
          <p:nvPr/>
        </p:nvSpPr>
        <p:spPr>
          <a:xfrm>
            <a:off x="3708276" y="1452952"/>
            <a:ext cx="13610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 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6C10D-F6C2-4E43-9A71-0B4B0F4B6018}"/>
              </a:ext>
            </a:extLst>
          </p:cNvPr>
          <p:cNvSpPr txBox="1"/>
          <p:nvPr/>
        </p:nvSpPr>
        <p:spPr>
          <a:xfrm>
            <a:off x="7006297" y="1407425"/>
            <a:ext cx="1283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 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486D80-CCB2-4A3C-8E72-E6FF633E84CE}"/>
                  </a:ext>
                </a:extLst>
              </p:cNvPr>
              <p:cNvSpPr txBox="1"/>
              <p:nvPr/>
            </p:nvSpPr>
            <p:spPr>
              <a:xfrm>
                <a:off x="1977335" y="1976865"/>
                <a:ext cx="1808508" cy="7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消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左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归</m:t>
                          </m:r>
                        </m:e>
                      </m:groupCh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486D80-CCB2-4A3C-8E72-E6FF633E8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5" y="1976865"/>
                <a:ext cx="1808508" cy="703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14AA1F-EDC8-42D3-BFB9-FD9BD7385822}"/>
                  </a:ext>
                </a:extLst>
              </p:cNvPr>
              <p:cNvSpPr txBox="1"/>
              <p:nvPr/>
            </p:nvSpPr>
            <p:spPr>
              <a:xfrm>
                <a:off x="4930308" y="1977634"/>
                <a:ext cx="2116284" cy="702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提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左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公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因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子</m:t>
                          </m:r>
                        </m:e>
                      </m:groupCh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14AA1F-EDC8-42D3-BFB9-FD9BD7385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08" y="1977634"/>
                <a:ext cx="2116284" cy="702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40C447-0C4B-4742-9DAB-47567EA755FD}"/>
                  </a:ext>
                </a:extLst>
              </p:cNvPr>
              <p:cNvSpPr txBox="1"/>
              <p:nvPr/>
            </p:nvSpPr>
            <p:spPr>
              <a:xfrm>
                <a:off x="8173303" y="2191615"/>
                <a:ext cx="631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40C447-0C4B-4742-9DAB-47567EA75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03" y="2191615"/>
                <a:ext cx="6319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021DB80-349A-4853-8B39-11EF39673014}"/>
              </a:ext>
            </a:extLst>
          </p:cNvPr>
          <p:cNvSpPr txBox="1"/>
          <p:nvPr/>
        </p:nvSpPr>
        <p:spPr>
          <a:xfrm>
            <a:off x="8805207" y="1083619"/>
            <a:ext cx="16221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/>
                <a:ea typeface="微软雅黑"/>
              </a:rPr>
              <a:t>SELECT()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   {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b </a:t>
            </a:r>
            <a:r>
              <a:rPr lang="en-US" altLang="zh-CN" sz="2400" dirty="0">
                <a:latin typeface="微软雅黑"/>
                <a:ea typeface="微软雅黑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   {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a</a:t>
            </a:r>
            <a:r>
              <a:rPr lang="en-US" altLang="zh-CN" sz="2400" dirty="0">
                <a:latin typeface="微软雅黑"/>
                <a:ea typeface="微软雅黑"/>
              </a:rPr>
              <a:t>,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# </a:t>
            </a:r>
            <a:r>
              <a:rPr lang="en-US" altLang="zh-CN" sz="2400" dirty="0">
                <a:latin typeface="微软雅黑"/>
                <a:ea typeface="微软雅黑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1919FCD-A01F-4B8A-928F-F87920165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05805"/>
              </p:ext>
            </p:extLst>
          </p:nvPr>
        </p:nvGraphicFramePr>
        <p:xfrm>
          <a:off x="929930" y="4270558"/>
          <a:ext cx="505852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S→AS’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A→bA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0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5"/>
            <a:ext cx="5364337" cy="617642"/>
          </a:xfrm>
        </p:spPr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LL(1)</a:t>
            </a:r>
            <a:r>
              <a:rPr lang="zh-CN" altLang="en-US" dirty="0"/>
              <a:t>分析法分析串</a:t>
            </a:r>
            <a:r>
              <a:rPr lang="en-US" altLang="zh-CN" dirty="0" err="1"/>
              <a:t>ba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C2FB1-1EEE-4ECA-A483-8371EA2BC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0FD5506-DA35-4189-AFFF-C9EDF7AC5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162739"/>
              </p:ext>
            </p:extLst>
          </p:nvPr>
        </p:nvGraphicFramePr>
        <p:xfrm>
          <a:off x="487822" y="1703523"/>
          <a:ext cx="505852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20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20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1150C652-3570-411B-A88A-B4A47EEBCF8A}"/>
              </a:ext>
            </a:extLst>
          </p:cNvPr>
          <p:cNvSpPr txBox="1">
            <a:spLocks noChangeArrowheads="1"/>
          </p:cNvSpPr>
          <p:nvPr/>
        </p:nvSpPr>
        <p:spPr>
          <a:xfrm>
            <a:off x="5884978" y="1509139"/>
            <a:ext cx="5608177" cy="4169683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步骤</a:t>
            </a: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       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输入栈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I  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输出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1        #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                     </a:t>
            </a:r>
            <a:r>
              <a:rPr lang="en-US" altLang="zh-CN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# 	     </a:t>
            </a:r>
            <a:r>
              <a:rPr lang="en-US" altLang="zh-CN" dirty="0">
                <a:latin typeface="+mn-ea"/>
              </a:rPr>
              <a:t>S→AS</a:t>
            </a:r>
            <a:r>
              <a:rPr kumimoji="1" lang="en-US" altLang="zh-CN" dirty="0">
                <a:latin typeface="+mn-ea"/>
              </a:rPr>
              <a:t>'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2      </a:t>
            </a:r>
            <a:r>
              <a:rPr lang="en-US" altLang="zh-CN" i="1" dirty="0">
                <a:latin typeface="+mn-ea"/>
                <a:ea typeface="+mn-ea"/>
                <a:cs typeface="Times New Roman" pitchFamily="18" charset="0"/>
              </a:rPr>
              <a:t>  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#S</a:t>
            </a:r>
            <a:r>
              <a:rPr kumimoji="1" lang="en-US" altLang="zh-CN" dirty="0">
                <a:latin typeface="+mn-ea"/>
              </a:rPr>
              <a:t>'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                  </a:t>
            </a:r>
            <a:r>
              <a:rPr lang="en-US" altLang="zh-CN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# 	     </a:t>
            </a:r>
            <a:r>
              <a:rPr lang="en-US" altLang="zh-CN" dirty="0" err="1">
                <a:latin typeface="+mn-ea"/>
              </a:rPr>
              <a:t>A→bA</a:t>
            </a:r>
            <a:r>
              <a:rPr kumimoji="1" lang="en-US" altLang="zh-CN" dirty="0">
                <a:latin typeface="+mn-ea"/>
              </a:rPr>
              <a:t>'</a:t>
            </a:r>
            <a:endParaRPr lang="en-US" altLang="zh-CN" i="1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3        #S</a:t>
            </a:r>
            <a:r>
              <a:rPr kumimoji="1" lang="en-US" altLang="zh-CN" sz="2000" dirty="0">
                <a:latin typeface="+mn-ea"/>
                <a:ea typeface="+mn-ea"/>
              </a:rPr>
              <a:t>'A'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sz="2000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“b”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匹配</a:t>
            </a:r>
            <a:endParaRPr lang="en-US" altLang="zh-CN" sz="2000" i="1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4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#S</a:t>
            </a:r>
            <a:r>
              <a:rPr kumimoji="1" lang="en-US" altLang="zh-CN" sz="2000" dirty="0">
                <a:latin typeface="+mn-ea"/>
                <a:ea typeface="+mn-ea"/>
              </a:rPr>
              <a:t>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A'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	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   </a:t>
            </a:r>
            <a:r>
              <a:rPr lang="en-US" altLang="zh-CN" sz="2000" dirty="0" err="1">
                <a:latin typeface="+mn-ea"/>
              </a:rPr>
              <a:t>A</a:t>
            </a:r>
            <a:r>
              <a:rPr kumimoji="1" lang="en-US" altLang="zh-CN" sz="2000" dirty="0" err="1">
                <a:latin typeface="+mn-ea"/>
              </a:rPr>
              <a:t>'</a:t>
            </a:r>
            <a:r>
              <a:rPr lang="en-US" altLang="zh-CN" sz="2000" dirty="0" err="1">
                <a:latin typeface="+mn-ea"/>
              </a:rPr>
              <a:t>→ε</a:t>
            </a:r>
            <a:endParaRPr lang="en-US" altLang="zh-CN" sz="2000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5        #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'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  </a:t>
            </a:r>
            <a:r>
              <a:rPr lang="en-US" altLang="zh-CN" sz="2000" dirty="0">
                <a:latin typeface="+mn-ea"/>
              </a:rPr>
              <a:t>S</a:t>
            </a:r>
            <a:r>
              <a:rPr kumimoji="1" lang="en-US" altLang="zh-CN" sz="2000" dirty="0">
                <a:latin typeface="+mn-ea"/>
              </a:rPr>
              <a:t>'</a:t>
            </a:r>
            <a:r>
              <a:rPr lang="en-US" altLang="zh-CN" sz="2000" dirty="0">
                <a:latin typeface="+mn-ea"/>
              </a:rPr>
              <a:t>→</a:t>
            </a:r>
            <a:r>
              <a:rPr lang="en-US" altLang="zh-CN" sz="2000" dirty="0" err="1">
                <a:latin typeface="+mn-ea"/>
              </a:rPr>
              <a:t>aS</a:t>
            </a:r>
            <a:r>
              <a:rPr kumimoji="1" lang="en-US" altLang="zh-CN" sz="2000" dirty="0">
                <a:latin typeface="+mn-ea"/>
              </a:rPr>
              <a:t>'</a:t>
            </a:r>
            <a:endParaRPr lang="en-US" altLang="zh-CN" sz="2000" dirty="0">
              <a:latin typeface="+mn-ea"/>
              <a:ea typeface="+mn-ea"/>
              <a:cs typeface="Times New Roman" pitchFamily="18" charset="0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6        #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latin typeface="+mn-ea"/>
              </a:rPr>
              <a:t>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“a”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匹配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7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        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  </a:t>
            </a:r>
            <a:r>
              <a:rPr lang="en-US" altLang="zh-CN" sz="2000" dirty="0" err="1">
                <a:latin typeface="+mn-ea"/>
              </a:rPr>
              <a:t>S</a:t>
            </a:r>
            <a:r>
              <a:rPr kumimoji="1" lang="en-US" altLang="zh-CN" sz="2000" dirty="0" err="1">
                <a:latin typeface="+mn-ea"/>
              </a:rPr>
              <a:t>'</a:t>
            </a:r>
            <a:r>
              <a:rPr lang="en-US" altLang="zh-CN" sz="2000" dirty="0" err="1">
                <a:latin typeface="+mn-ea"/>
              </a:rPr>
              <a:t>→ε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</a:t>
            </a:r>
            <a:endParaRPr lang="en-US" altLang="zh-CN" sz="2000" i="1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8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              # 	     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接受</a:t>
            </a:r>
            <a:endParaRPr lang="en-US" altLang="zh-CN" sz="2000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A5FFF1-DA52-4C09-888F-82272D69A44E}"/>
              </a:ext>
            </a:extLst>
          </p:cNvPr>
          <p:cNvSpPr txBox="1"/>
          <p:nvPr/>
        </p:nvSpPr>
        <p:spPr>
          <a:xfrm>
            <a:off x="3659483" y="45078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S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1C08DF-19F8-48ED-A438-8F181B22BE52}"/>
              </a:ext>
            </a:extLst>
          </p:cNvPr>
          <p:cNvSpPr txBox="1"/>
          <p:nvPr/>
        </p:nvSpPr>
        <p:spPr>
          <a:xfrm>
            <a:off x="3312913" y="510641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A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AAD5D7-4417-4DE2-8020-13353E4B3DFF}"/>
              </a:ext>
            </a:extLst>
          </p:cNvPr>
          <p:cNvSpPr txBox="1"/>
          <p:nvPr/>
        </p:nvSpPr>
        <p:spPr>
          <a:xfrm>
            <a:off x="4069492" y="510641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  S’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DC1F25-95EF-40C9-8675-F0BACFAA8E01}"/>
              </a:ext>
            </a:extLst>
          </p:cNvPr>
          <p:cNvSpPr txBox="1"/>
          <p:nvPr/>
        </p:nvSpPr>
        <p:spPr>
          <a:xfrm>
            <a:off x="3004281" y="568654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b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395B6-293A-43AF-A746-31B08C3DCACF}"/>
              </a:ext>
            </a:extLst>
          </p:cNvPr>
          <p:cNvSpPr txBox="1"/>
          <p:nvPr/>
        </p:nvSpPr>
        <p:spPr>
          <a:xfrm>
            <a:off x="3467117" y="5678226"/>
            <a:ext cx="69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  A’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4ED316-E7F5-479C-B1B8-2B9A852E22C2}"/>
              </a:ext>
            </a:extLst>
          </p:cNvPr>
          <p:cNvSpPr txBox="1"/>
          <p:nvPr/>
        </p:nvSpPr>
        <p:spPr>
          <a:xfrm>
            <a:off x="4021051" y="56650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a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977DFD-E976-46F2-8356-8069722E2EF2}"/>
              </a:ext>
            </a:extLst>
          </p:cNvPr>
          <p:cNvSpPr txBox="1"/>
          <p:nvPr/>
        </p:nvSpPr>
        <p:spPr>
          <a:xfrm>
            <a:off x="4618040" y="568654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  S’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80915B-432A-4AE3-A391-228934F8CC1A}"/>
              </a:ext>
            </a:extLst>
          </p:cNvPr>
          <p:cNvSpPr txBox="1"/>
          <p:nvPr/>
        </p:nvSpPr>
        <p:spPr>
          <a:xfrm>
            <a:off x="3640772" y="6400331"/>
            <a:ext cx="33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ε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BBC89A-00F5-45B3-8B66-5707C1D8D0D6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3486198" y="4877164"/>
            <a:ext cx="332143" cy="229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D55C47E-4C9D-494D-9D7E-E698F5F439C0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818341" y="4877164"/>
            <a:ext cx="594354" cy="229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B8BBBEC-1DAC-4E3D-8D8A-71120AD6154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3170352" y="5475748"/>
            <a:ext cx="315846" cy="210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3CD4D4D-EB37-445B-9322-C5624E48E13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486198" y="5475748"/>
            <a:ext cx="326815" cy="2024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36A6F3D-8C6D-4ADD-970F-586914FAD46D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3807645" y="6047558"/>
            <a:ext cx="5368" cy="352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547E447-41F3-4E17-80E3-D9009EF5657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4177504" y="5475748"/>
            <a:ext cx="235191" cy="189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9522448-FF35-4495-8538-CCB6760352D0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4412695" y="5475748"/>
            <a:ext cx="548548" cy="210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99F45B9-0279-433D-8089-7C3D22FA43FC}"/>
              </a:ext>
            </a:extLst>
          </p:cNvPr>
          <p:cNvSpPr txBox="1"/>
          <p:nvPr/>
        </p:nvSpPr>
        <p:spPr>
          <a:xfrm>
            <a:off x="4791545" y="6400331"/>
            <a:ext cx="33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ε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4D11010-C643-424A-A9D5-68D5E80BE170}"/>
              </a:ext>
            </a:extLst>
          </p:cNvPr>
          <p:cNvCxnSpPr>
            <a:cxnSpLocks/>
            <a:stCxn id="13" idx="2"/>
            <a:endCxn id="40" idx="0"/>
          </p:cNvCxnSpPr>
          <p:nvPr/>
        </p:nvCxnSpPr>
        <p:spPr>
          <a:xfrm flipH="1">
            <a:off x="4958418" y="6055877"/>
            <a:ext cx="2825" cy="344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644AF2D4-FA73-46CD-A14A-716C2323EF1E}"/>
              </a:ext>
            </a:extLst>
          </p:cNvPr>
          <p:cNvSpPr txBox="1">
            <a:spLocks/>
          </p:cNvSpPr>
          <p:nvPr/>
        </p:nvSpPr>
        <p:spPr>
          <a:xfrm>
            <a:off x="487822" y="4443887"/>
            <a:ext cx="5364337" cy="61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最左推导</a:t>
            </a:r>
          </a:p>
        </p:txBody>
      </p:sp>
    </p:spTree>
    <p:extLst>
      <p:ext uri="{BB962C8B-B14F-4D97-AF65-F5344CB8AC3E}">
        <p14:creationId xmlns:p14="http://schemas.microsoft.com/office/powerpoint/2010/main" val="39829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utoUpdateAnimBg="0"/>
      <p:bldP spid="5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4.6  </a:t>
            </a: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分析中的出错处理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DD6AF-5947-401A-BB09-28584417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1089873"/>
            <a:ext cx="11030256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从分析树的</a:t>
            </a:r>
            <a:r>
              <a:rPr lang="zh-CN" altLang="en-US" sz="2800" dirty="0">
                <a:solidFill>
                  <a:srgbClr val="C00000"/>
                </a:solidFill>
              </a:rPr>
              <a:t>顶部</a:t>
            </a:r>
            <a:r>
              <a:rPr lang="zh-CN" altLang="en-US" sz="2800" dirty="0"/>
              <a:t>（根节点）向</a:t>
            </a:r>
            <a:r>
              <a:rPr lang="zh-CN" altLang="en-US" sz="2800" dirty="0">
                <a:solidFill>
                  <a:srgbClr val="C00000"/>
                </a:solidFill>
              </a:rPr>
              <a:t>底部</a:t>
            </a:r>
            <a:r>
              <a:rPr lang="zh-CN" altLang="en-US" sz="2800" dirty="0"/>
              <a:t>（叶节点）方向构造分析树</a:t>
            </a:r>
          </a:p>
          <a:p>
            <a:r>
              <a:rPr lang="zh-CN" altLang="en-US" sz="2800" dirty="0"/>
              <a:t>可以看成是从文法开始符号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C00000"/>
                </a:solidFill>
              </a:rPr>
              <a:t>推导</a:t>
            </a:r>
            <a:r>
              <a:rPr lang="zh-CN" altLang="en-US" sz="2800" dirty="0"/>
              <a:t>出词串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800" dirty="0"/>
              <a:t>的过程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例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sz="2800" dirty="0"/>
              <a:t>每一步推导中，都需要做</a:t>
            </a:r>
            <a:r>
              <a:rPr lang="zh-CN" altLang="en-US" sz="2800" dirty="0">
                <a:solidFill>
                  <a:srgbClr val="C00000"/>
                </a:solidFill>
              </a:rPr>
              <a:t>两个选择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替换当前句型中的</a:t>
            </a:r>
            <a:r>
              <a:rPr lang="zh-CN" altLang="en-US" sz="2400" dirty="0"/>
              <a:t>哪个非终结符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用该非终结符的</a:t>
            </a:r>
            <a:r>
              <a:rPr lang="zh-CN" altLang="en-US" sz="2400" dirty="0"/>
              <a:t>哪个候选式</a:t>
            </a:r>
            <a:r>
              <a:rPr lang="zh-CN" altLang="en-US" sz="2400" dirty="0">
                <a:solidFill>
                  <a:schemeClr val="tx1"/>
                </a:solidFill>
              </a:rPr>
              <a:t>进行替换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A5C3A6-EF97-4906-A144-101F93AC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BBEBA5-72CC-498F-BFD3-1784AD38D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728703-71F7-4DF1-B207-947A0225225A}"/>
              </a:ext>
            </a:extLst>
          </p:cNvPr>
          <p:cNvSpPr/>
          <p:nvPr/>
        </p:nvSpPr>
        <p:spPr>
          <a:xfrm>
            <a:off x="2035795" y="4217386"/>
            <a:ext cx="1403350" cy="670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endParaRPr lang="en-US" altLang="zh-CN" sz="16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i="1" dirty="0" err="1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aabbaa</a:t>
            </a:r>
            <a:endParaRPr lang="zh-CN" altLang="en-US" i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4D07C0-4A0B-49C3-B7B8-6F84FFB45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761" y="2322644"/>
            <a:ext cx="2847975" cy="2470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800" b="1" dirty="0">
              <a:latin typeface="楷体" pitchFamily="49" charset="-122"/>
              <a:ea typeface="楷体" pitchFamily="49" charset="-122"/>
            </a:endParaRP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		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60B47FC-E919-4C9F-AF44-5CCD31C9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795" y="2322643"/>
            <a:ext cx="1403350" cy="182723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文法</a:t>
            </a:r>
            <a:r>
              <a:rPr lang="en-US" altLang="zh-CN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G[S]</a:t>
            </a: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S→aAS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S→a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zh-CN" sz="16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A→SbA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→ SS</a:t>
            </a: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⑤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A→ba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zh-CN" sz="1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8" name="组合 40">
            <a:extLst>
              <a:ext uri="{FF2B5EF4-FFF2-40B4-BE49-F238E27FC236}">
                <a16:creationId xmlns:a16="http://schemas.microsoft.com/office/drawing/2014/main" id="{71527654-5897-4192-90D2-2F7A19EA012A}"/>
              </a:ext>
            </a:extLst>
          </p:cNvPr>
          <p:cNvGrpSpPr>
            <a:grpSpLocks/>
          </p:cNvGrpSpPr>
          <p:nvPr/>
        </p:nvGrpSpPr>
        <p:grpSpPr bwMode="auto">
          <a:xfrm>
            <a:off x="3589957" y="2322643"/>
            <a:ext cx="3802735" cy="2489407"/>
            <a:chOff x="3203848" y="2859586"/>
            <a:chExt cx="3312368" cy="224173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72D148-CE0D-4B46-A1B8-E97A13E26634}"/>
                </a:ext>
              </a:extLst>
            </p:cNvPr>
            <p:cNvSpPr/>
            <p:nvPr/>
          </p:nvSpPr>
          <p:spPr>
            <a:xfrm>
              <a:off x="3203848" y="2859586"/>
              <a:ext cx="3312368" cy="22417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F297D07B-FDD0-452E-A181-5F81E2883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848" y="2915344"/>
              <a:ext cx="1107826" cy="369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楷体_GB2312"/>
                </a:rPr>
                <a:t>分析树</a:t>
              </a:r>
              <a:r>
                <a:rPr lang="zh-CN" altLang="en-US" b="1" dirty="0">
                  <a:latin typeface="楷体_GB2312"/>
                  <a:ea typeface="华文楷体" panose="02010600040101010101" pitchFamily="2" charset="-122"/>
                  <a:cs typeface="楷体_GB2312"/>
                </a:rPr>
                <a:t>：</a:t>
              </a:r>
              <a:endParaRPr lang="zh-CN" altLang="en-US" dirty="0">
                <a:ea typeface="华文楷体" panose="02010600040101010101" pitchFamily="2" charset="-122"/>
                <a:cs typeface="楷体_GB231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677D665-D3C4-4962-819D-02F8428893BB}"/>
              </a:ext>
            </a:extLst>
          </p:cNvPr>
          <p:cNvSpPr txBox="1"/>
          <p:nvPr/>
        </p:nvSpPr>
        <p:spPr>
          <a:xfrm>
            <a:off x="5341693" y="232264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A19747-8026-4940-A7A1-09465287ABE6}"/>
              </a:ext>
            </a:extLst>
          </p:cNvPr>
          <p:cNvGrpSpPr/>
          <p:nvPr/>
        </p:nvGrpSpPr>
        <p:grpSpPr>
          <a:xfrm>
            <a:off x="4739932" y="2691975"/>
            <a:ext cx="1887191" cy="717162"/>
            <a:chOff x="3470761" y="3312662"/>
            <a:chExt cx="1887191" cy="717162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348E0688-0220-4A77-A22A-8F5BDE0F1D7B}"/>
                </a:ext>
              </a:extLst>
            </p:cNvPr>
            <p:cNvSpPr txBox="1"/>
            <p:nvPr/>
          </p:nvSpPr>
          <p:spPr>
            <a:xfrm>
              <a:off x="5045046" y="366049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3896490-AA76-42D1-804E-F193E915EE51}"/>
                </a:ext>
              </a:extLst>
            </p:cNvPr>
            <p:cNvSpPr txBox="1"/>
            <p:nvPr/>
          </p:nvSpPr>
          <p:spPr>
            <a:xfrm>
              <a:off x="3470761" y="3660492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B17D28D-132E-4967-80EA-E73A6FF5A623}"/>
                </a:ext>
              </a:extLst>
            </p:cNvPr>
            <p:cNvSpPr txBox="1"/>
            <p:nvPr/>
          </p:nvSpPr>
          <p:spPr>
            <a:xfrm>
              <a:off x="4060846" y="3660492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BD7BA32-58E7-49BF-B61E-97799DF7D898}"/>
                </a:ext>
              </a:extLst>
            </p:cNvPr>
            <p:cNvCxnSpPr>
              <a:cxnSpLocks/>
              <a:stCxn id="74" idx="2"/>
              <a:endCxn id="95" idx="0"/>
            </p:cNvCxnSpPr>
            <p:nvPr/>
          </p:nvCxnSpPr>
          <p:spPr>
            <a:xfrm flipH="1">
              <a:off x="3620802" y="3312662"/>
              <a:ext cx="608173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171E4975-D52A-4289-BA2D-02A486F3DE9D}"/>
                </a:ext>
              </a:extLst>
            </p:cNvPr>
            <p:cNvCxnSpPr>
              <a:stCxn id="74" idx="2"/>
              <a:endCxn id="96" idx="0"/>
            </p:cNvCxnSpPr>
            <p:nvPr/>
          </p:nvCxnSpPr>
          <p:spPr>
            <a:xfrm>
              <a:off x="4228975" y="3312662"/>
              <a:ext cx="1148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A7213E3-5FC3-49A0-B825-A9A5B681A545}"/>
                </a:ext>
              </a:extLst>
            </p:cNvPr>
            <p:cNvCxnSpPr>
              <a:cxnSpLocks/>
              <a:stCxn id="74" idx="2"/>
              <a:endCxn id="94" idx="0"/>
            </p:cNvCxnSpPr>
            <p:nvPr/>
          </p:nvCxnSpPr>
          <p:spPr>
            <a:xfrm>
              <a:off x="4228975" y="3312662"/>
              <a:ext cx="972524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E07023B-D34E-4CD6-9EEC-6A71ECC7FE79}"/>
              </a:ext>
            </a:extLst>
          </p:cNvPr>
          <p:cNvGrpSpPr/>
          <p:nvPr/>
        </p:nvGrpSpPr>
        <p:grpSpPr>
          <a:xfrm>
            <a:off x="4836449" y="3409137"/>
            <a:ext cx="1360160" cy="755416"/>
            <a:chOff x="3567278" y="4029824"/>
            <a:chExt cx="1360160" cy="755416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4F6C7409-B452-482E-ABED-679FC8728DBF}"/>
                </a:ext>
              </a:extLst>
            </p:cNvPr>
            <p:cNvCxnSpPr>
              <a:cxnSpLocks/>
              <a:stCxn id="96" idx="2"/>
              <a:endCxn id="91" idx="0"/>
            </p:cNvCxnSpPr>
            <p:nvPr/>
          </p:nvCxnSpPr>
          <p:spPr>
            <a:xfrm flipH="1">
              <a:off x="3723731" y="4029824"/>
              <a:ext cx="506392" cy="3640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D516E7E-84F0-40A5-8941-B236D4E222A1}"/>
                </a:ext>
              </a:extLst>
            </p:cNvPr>
            <p:cNvCxnSpPr>
              <a:cxnSpLocks/>
              <a:stCxn id="96" idx="2"/>
              <a:endCxn id="92" idx="0"/>
            </p:cNvCxnSpPr>
            <p:nvPr/>
          </p:nvCxnSpPr>
          <p:spPr>
            <a:xfrm>
              <a:off x="4230123" y="4029824"/>
              <a:ext cx="528038" cy="3719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A53FBCCA-72D6-4F9D-96B2-819F50CDD9E4}"/>
                </a:ext>
              </a:extLst>
            </p:cNvPr>
            <p:cNvSpPr txBox="1"/>
            <p:nvPr/>
          </p:nvSpPr>
          <p:spPr>
            <a:xfrm>
              <a:off x="4091783" y="4415908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2FA514AC-46A6-43D5-9DB6-94517C5AE838}"/>
                </a:ext>
              </a:extLst>
            </p:cNvPr>
            <p:cNvSpPr txBox="1"/>
            <p:nvPr/>
          </p:nvSpPr>
          <p:spPr>
            <a:xfrm>
              <a:off x="3567278" y="439388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A5E47B1-FE83-4600-8A77-F68301BA01CE}"/>
                </a:ext>
              </a:extLst>
            </p:cNvPr>
            <p:cNvSpPr txBox="1"/>
            <p:nvPr/>
          </p:nvSpPr>
          <p:spPr>
            <a:xfrm>
              <a:off x="4588884" y="4401762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BEAFC89-F5AE-4F2E-91B1-3FD80EB8D845}"/>
                </a:ext>
              </a:extLst>
            </p:cNvPr>
            <p:cNvCxnSpPr>
              <a:stCxn id="96" idx="2"/>
              <a:endCxn id="90" idx="0"/>
            </p:cNvCxnSpPr>
            <p:nvPr/>
          </p:nvCxnSpPr>
          <p:spPr>
            <a:xfrm>
              <a:off x="4230123" y="4029824"/>
              <a:ext cx="11701" cy="386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116F8A-DE6D-430A-A419-50F2470C9817}"/>
              </a:ext>
            </a:extLst>
          </p:cNvPr>
          <p:cNvGrpSpPr/>
          <p:nvPr/>
        </p:nvGrpSpPr>
        <p:grpSpPr>
          <a:xfrm>
            <a:off x="4842808" y="4142527"/>
            <a:ext cx="300082" cy="658931"/>
            <a:chOff x="3573637" y="4763214"/>
            <a:chExt cx="300082" cy="658931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B360F1F-9701-4DD7-83FC-ED172F05F167}"/>
                </a:ext>
              </a:extLst>
            </p:cNvPr>
            <p:cNvSpPr txBox="1"/>
            <p:nvPr/>
          </p:nvSpPr>
          <p:spPr>
            <a:xfrm>
              <a:off x="3573637" y="505281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5473D06-E84A-4E24-B3F6-76C5C38AF798}"/>
                </a:ext>
              </a:extLst>
            </p:cNvPr>
            <p:cNvCxnSpPr>
              <a:cxnSpLocks/>
              <a:stCxn id="91" idx="2"/>
              <a:endCxn id="86" idx="0"/>
            </p:cNvCxnSpPr>
            <p:nvPr/>
          </p:nvCxnSpPr>
          <p:spPr>
            <a:xfrm flipH="1">
              <a:off x="3723678" y="4763214"/>
              <a:ext cx="53" cy="289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F2FA46A-088B-4821-BE29-2F548572AE2D}"/>
              </a:ext>
            </a:extLst>
          </p:cNvPr>
          <p:cNvGrpSpPr/>
          <p:nvPr/>
        </p:nvGrpSpPr>
        <p:grpSpPr>
          <a:xfrm>
            <a:off x="5662170" y="4150407"/>
            <a:ext cx="793003" cy="661643"/>
            <a:chOff x="4392999" y="4771094"/>
            <a:chExt cx="793003" cy="661643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6CD76EB-D1DB-4881-B128-C90B7EF7DB96}"/>
                </a:ext>
              </a:extLst>
            </p:cNvPr>
            <p:cNvSpPr txBox="1"/>
            <p:nvPr/>
          </p:nvSpPr>
          <p:spPr>
            <a:xfrm>
              <a:off x="4392999" y="5063405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3E299DF-265F-4BFB-B285-D89671CBE38D}"/>
                </a:ext>
              </a:extLst>
            </p:cNvPr>
            <p:cNvSpPr txBox="1"/>
            <p:nvPr/>
          </p:nvSpPr>
          <p:spPr>
            <a:xfrm>
              <a:off x="4885920" y="504455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DD30954-BFA9-4FAD-8046-DD4E621F6F56}"/>
                </a:ext>
              </a:extLst>
            </p:cNvPr>
            <p:cNvCxnSpPr>
              <a:stCxn id="92" idx="2"/>
              <a:endCxn id="82" idx="0"/>
            </p:cNvCxnSpPr>
            <p:nvPr/>
          </p:nvCxnSpPr>
          <p:spPr bwMode="auto">
            <a:xfrm flipH="1">
              <a:off x="4543040" y="4771094"/>
              <a:ext cx="215121" cy="292311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A1FD03F-CDBA-45E5-8518-55851A6DBF60}"/>
                </a:ext>
              </a:extLst>
            </p:cNvPr>
            <p:cNvCxnSpPr>
              <a:stCxn id="92" idx="2"/>
              <a:endCxn id="83" idx="0"/>
            </p:cNvCxnSpPr>
            <p:nvPr/>
          </p:nvCxnSpPr>
          <p:spPr bwMode="auto">
            <a:xfrm>
              <a:off x="4758161" y="4771094"/>
              <a:ext cx="277800" cy="273459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E42219A-18FD-46DD-AAD0-3D0D81C97D17}"/>
              </a:ext>
            </a:extLst>
          </p:cNvPr>
          <p:cNvGrpSpPr/>
          <p:nvPr/>
        </p:nvGrpSpPr>
        <p:grpSpPr>
          <a:xfrm>
            <a:off x="6319670" y="3409137"/>
            <a:ext cx="300082" cy="683914"/>
            <a:chOff x="5050499" y="4029824"/>
            <a:chExt cx="300082" cy="683914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738EAC4-3337-481E-AF99-9C7DBD5C7A89}"/>
                </a:ext>
              </a:extLst>
            </p:cNvPr>
            <p:cNvCxnSpPr>
              <a:stCxn id="94" idx="2"/>
              <a:endCxn id="81" idx="0"/>
            </p:cNvCxnSpPr>
            <p:nvPr/>
          </p:nvCxnSpPr>
          <p:spPr bwMode="auto">
            <a:xfrm flipH="1">
              <a:off x="5200540" y="4029824"/>
              <a:ext cx="959" cy="314582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D5F0495-8A4C-41B2-9FD1-9B82E23AD3F7}"/>
                </a:ext>
              </a:extLst>
            </p:cNvPr>
            <p:cNvSpPr txBox="1"/>
            <p:nvPr/>
          </p:nvSpPr>
          <p:spPr>
            <a:xfrm>
              <a:off x="5050499" y="4344406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E0957B3-D52F-40DE-BBC2-E29D661A2854}"/>
              </a:ext>
            </a:extLst>
          </p:cNvPr>
          <p:cNvSpPr txBox="1"/>
          <p:nvPr/>
        </p:nvSpPr>
        <p:spPr>
          <a:xfrm>
            <a:off x="7755957" y="2455029"/>
            <a:ext cx="260558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推导过程 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                  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aab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                  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aabba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3"/>
            <a:ext cx="10784236" cy="5790545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错误处理的两个任务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报错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错误恢复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报错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栈顶的终结符与输入符号不匹配；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非终结符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位于栈顶，面临的输入符号位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，但分析表的表项</a:t>
            </a:r>
            <a:r>
              <a:rPr lang="en-US" altLang="zh-CN" sz="2800" dirty="0">
                <a:solidFill>
                  <a:schemeClr val="tx1"/>
                </a:solidFill>
              </a:rPr>
              <a:t>M[A, a]</a:t>
            </a:r>
            <a:r>
              <a:rPr lang="zh-CN" altLang="en-US" sz="2800" dirty="0">
                <a:solidFill>
                  <a:schemeClr val="tx1"/>
                </a:solidFill>
              </a:rPr>
              <a:t>为空。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3200" dirty="0"/>
              <a:t>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应急恢复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短语层恢复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9F5C4-21B2-41F1-991C-88EBD0D6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79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5637024"/>
          </a:xfrm>
        </p:spPr>
        <p:txBody>
          <a:bodyPr/>
          <a:lstStyle/>
          <a:p>
            <a:r>
              <a:rPr lang="zh-CN" altLang="en-US" sz="3200" dirty="0"/>
              <a:t>应急恢复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在空的</a:t>
            </a:r>
            <a:r>
              <a:rPr lang="en-US" altLang="zh-CN" sz="2800" dirty="0">
                <a:solidFill>
                  <a:schemeClr val="tx1"/>
                </a:solidFill>
              </a:rPr>
              <a:t>M[</a:t>
            </a:r>
            <a:r>
              <a:rPr lang="en-US" altLang="zh-CN" sz="2800" dirty="0" err="1">
                <a:solidFill>
                  <a:schemeClr val="tx1"/>
                </a:solidFill>
              </a:rPr>
              <a:t>A,a</a:t>
            </a:r>
            <a:r>
              <a:rPr lang="en-US" altLang="zh-CN" sz="2800" dirty="0">
                <a:solidFill>
                  <a:schemeClr val="tx1"/>
                </a:solidFill>
              </a:rPr>
              <a:t>]</a:t>
            </a:r>
            <a:r>
              <a:rPr lang="zh-CN" altLang="en-US" sz="2800" dirty="0">
                <a:solidFill>
                  <a:schemeClr val="tx1"/>
                </a:solidFill>
              </a:rPr>
              <a:t>指定</a:t>
            </a:r>
            <a:r>
              <a:rPr lang="zh-CN" altLang="en-US" sz="2800" dirty="0"/>
              <a:t>同步符号</a:t>
            </a:r>
            <a:r>
              <a:rPr lang="zh-CN" altLang="en-US" sz="2800" dirty="0">
                <a:solidFill>
                  <a:schemeClr val="tx1"/>
                </a:solidFill>
              </a:rPr>
              <a:t>，一旦遇到这种错误，就跳过输入符号，直到遇到同步符号为止。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当分析栈顶为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，一旦错误发生：</a:t>
            </a: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跳过输入串中的一些符号，直到遇到</a:t>
            </a:r>
            <a:r>
              <a:rPr lang="en-US" altLang="zh-CN" sz="2600" dirty="0">
                <a:solidFill>
                  <a:srgbClr val="C00000"/>
                </a:solidFill>
              </a:rPr>
              <a:t>FOLLOW(A)</a:t>
            </a:r>
            <a:r>
              <a:rPr lang="zh-CN" altLang="en-US" sz="2600" dirty="0">
                <a:solidFill>
                  <a:schemeClr val="tx1"/>
                </a:solidFill>
              </a:rPr>
              <a:t>中的符号，然后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退栈。  相当于跳过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能推导出的所有符号，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的推导完成。</a:t>
            </a: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跳过输入串中的一些符号，直到遇到</a:t>
            </a:r>
            <a:r>
              <a:rPr lang="en-US" altLang="zh-CN" sz="2600" dirty="0">
                <a:solidFill>
                  <a:srgbClr val="C00000"/>
                </a:solidFill>
              </a:rPr>
              <a:t>FIRST(A)</a:t>
            </a:r>
            <a:r>
              <a:rPr lang="zh-CN" altLang="en-US" sz="2600" dirty="0">
                <a:solidFill>
                  <a:schemeClr val="tx1"/>
                </a:solidFill>
              </a:rPr>
              <a:t>中的符号。相当于从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开始推导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pPr lvl="1"/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9F5C4-21B2-41F1-991C-88EBD0D6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40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1933440"/>
          </a:xfrm>
        </p:spPr>
        <p:txBody>
          <a:bodyPr/>
          <a:lstStyle/>
          <a:p>
            <a:r>
              <a:rPr lang="zh-CN" altLang="en-US" sz="3200" dirty="0"/>
              <a:t>短语层恢复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每个非终结符，开始分析时，使用一个符号集合</a:t>
            </a:r>
            <a:r>
              <a:rPr lang="en-US" altLang="zh-CN" sz="2800" dirty="0" err="1">
                <a:solidFill>
                  <a:schemeClr val="tx1"/>
                </a:solidFill>
              </a:rPr>
              <a:t>BeginSym</a:t>
            </a:r>
            <a:r>
              <a:rPr lang="zh-CN" altLang="en-US" sz="2800" dirty="0">
                <a:solidFill>
                  <a:schemeClr val="tx1"/>
                </a:solidFill>
              </a:rPr>
              <a:t>；分析结束时，使用一个符号集合</a:t>
            </a:r>
            <a:r>
              <a:rPr lang="en-US" altLang="zh-CN" sz="2800" dirty="0" err="1">
                <a:solidFill>
                  <a:schemeClr val="tx1"/>
                </a:solidFill>
              </a:rPr>
              <a:t>EndSym</a:t>
            </a:r>
            <a:r>
              <a:rPr lang="zh-CN" altLang="en-US" sz="2800" dirty="0">
                <a:solidFill>
                  <a:schemeClr val="tx1"/>
                </a:solidFill>
              </a:rPr>
              <a:t>。</a:t>
            </a:r>
          </a:p>
          <a:p>
            <a:pPr marL="457200" lvl="1" indent="0">
              <a:buNone/>
            </a:pP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9F5C4-21B2-41F1-991C-88EBD0D6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0700699-413D-49C6-ADC0-01656AE98AA3}"/>
              </a:ext>
            </a:extLst>
          </p:cNvPr>
          <p:cNvGrpSpPr/>
          <p:nvPr/>
        </p:nvGrpSpPr>
        <p:grpSpPr>
          <a:xfrm>
            <a:off x="788276" y="2991148"/>
            <a:ext cx="9968699" cy="3535770"/>
            <a:chOff x="724108" y="3135526"/>
            <a:chExt cx="9968699" cy="3535770"/>
          </a:xfrm>
        </p:grpSpPr>
        <p:sp>
          <p:nvSpPr>
            <p:cNvPr id="6" name="流程图: 决策 5">
              <a:extLst>
                <a:ext uri="{FF2B5EF4-FFF2-40B4-BE49-F238E27FC236}">
                  <a16:creationId xmlns:a16="http://schemas.microsoft.com/office/drawing/2014/main" id="{6291D8A7-1689-46EC-B1FA-2F1252B16E78}"/>
                </a:ext>
              </a:extLst>
            </p:cNvPr>
            <p:cNvSpPr/>
            <p:nvPr/>
          </p:nvSpPr>
          <p:spPr>
            <a:xfrm>
              <a:off x="4260746" y="3472983"/>
              <a:ext cx="2596487" cy="8634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 err="1">
                  <a:solidFill>
                    <a:schemeClr val="tx1"/>
                  </a:solidFill>
                </a:rPr>
                <a:t>BeginSym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BE54518C-48A8-4348-A977-8237DE6D290F}"/>
                </a:ext>
              </a:extLst>
            </p:cNvPr>
            <p:cNvSpPr/>
            <p:nvPr/>
          </p:nvSpPr>
          <p:spPr>
            <a:xfrm>
              <a:off x="4276787" y="5351725"/>
              <a:ext cx="2596487" cy="8634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 err="1">
                  <a:solidFill>
                    <a:schemeClr val="tx1"/>
                  </a:solidFill>
                </a:rPr>
                <a:t>EndSym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9094476-B050-4DBE-BDB5-0EF01DBC0770}"/>
                </a:ext>
              </a:extLst>
            </p:cNvPr>
            <p:cNvSpPr txBox="1"/>
            <p:nvPr/>
          </p:nvSpPr>
          <p:spPr>
            <a:xfrm>
              <a:off x="4212620" y="4675234"/>
              <a:ext cx="2723823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当前语法单位的分析过程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9C15C6-824E-4442-91C7-0D9A59FC21BE}"/>
                </a:ext>
              </a:extLst>
            </p:cNvPr>
            <p:cNvSpPr txBox="1"/>
            <p:nvPr/>
          </p:nvSpPr>
          <p:spPr>
            <a:xfrm>
              <a:off x="7342231" y="3443824"/>
              <a:ext cx="2151038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(1)</a:t>
              </a:r>
              <a:r>
                <a:rPr lang="zh-CN" altLang="en-US" dirty="0"/>
                <a:t>报错</a:t>
              </a:r>
              <a:endParaRPr lang="en-US" altLang="zh-CN" dirty="0"/>
            </a:p>
            <a:p>
              <a:r>
                <a:rPr lang="en-US" altLang="zh-CN" dirty="0"/>
                <a:t>(2)</a:t>
              </a:r>
              <a:r>
                <a:rPr lang="zh-CN" altLang="en-US" dirty="0"/>
                <a:t>跳过</a:t>
              </a:r>
              <a:r>
                <a:rPr lang="en-US" altLang="zh-CN" dirty="0" err="1"/>
                <a:t>BeginSym</a:t>
              </a:r>
              <a:r>
                <a:rPr lang="zh-CN" altLang="en-US" dirty="0"/>
                <a:t>与</a:t>
              </a:r>
              <a:endParaRPr lang="en-US" altLang="zh-CN" dirty="0"/>
            </a:p>
            <a:p>
              <a:r>
                <a:rPr lang="en-US" altLang="zh-CN" dirty="0" err="1"/>
                <a:t>EndSym</a:t>
              </a:r>
              <a:r>
                <a:rPr lang="zh-CN" altLang="en-US" dirty="0"/>
                <a:t>之外的符号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7FBB0C-CA2E-40D7-87EE-AFA475A963CE}"/>
                </a:ext>
              </a:extLst>
            </p:cNvPr>
            <p:cNvSpPr txBox="1"/>
            <p:nvPr/>
          </p:nvSpPr>
          <p:spPr>
            <a:xfrm>
              <a:off x="1589872" y="5326481"/>
              <a:ext cx="2151038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(1)</a:t>
              </a:r>
              <a:r>
                <a:rPr lang="zh-CN" altLang="en-US" dirty="0"/>
                <a:t>报错</a:t>
              </a:r>
              <a:endParaRPr lang="en-US" altLang="zh-CN" dirty="0"/>
            </a:p>
            <a:p>
              <a:r>
                <a:rPr lang="en-US" altLang="zh-CN" dirty="0"/>
                <a:t>(2)</a:t>
              </a:r>
              <a:r>
                <a:rPr lang="zh-CN" altLang="en-US" dirty="0"/>
                <a:t>跳过</a:t>
              </a:r>
              <a:r>
                <a:rPr lang="en-US" altLang="zh-CN" dirty="0" err="1"/>
                <a:t>BeginSym</a:t>
              </a:r>
              <a:r>
                <a:rPr lang="zh-CN" altLang="en-US" dirty="0"/>
                <a:t>与</a:t>
              </a:r>
              <a:endParaRPr lang="en-US" altLang="zh-CN" dirty="0"/>
            </a:p>
            <a:p>
              <a:r>
                <a:rPr lang="en-US" altLang="zh-CN" dirty="0" err="1"/>
                <a:t>EndSym</a:t>
              </a:r>
              <a:r>
                <a:rPr lang="zh-CN" altLang="en-US" dirty="0"/>
                <a:t>之外的符号</a:t>
              </a:r>
            </a:p>
          </p:txBody>
        </p:sp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5B88C52A-FC47-4617-950C-1649C6CDA334}"/>
                </a:ext>
              </a:extLst>
            </p:cNvPr>
            <p:cNvSpPr/>
            <p:nvPr/>
          </p:nvSpPr>
          <p:spPr>
            <a:xfrm>
              <a:off x="7358911" y="4660810"/>
              <a:ext cx="2145642" cy="50352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5D44449-6CB6-486E-829C-8CE6747F263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558990" y="3135526"/>
              <a:ext cx="2148" cy="337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9A4D98-8C66-4E20-93EA-89B1485E3DFE}"/>
                </a:ext>
              </a:extLst>
            </p:cNvPr>
            <p:cNvSpPr txBox="1"/>
            <p:nvPr/>
          </p:nvSpPr>
          <p:spPr>
            <a:xfrm>
              <a:off x="5006463" y="4291478"/>
              <a:ext cx="51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38642EF-6230-4E4A-80FD-83FBCC32962F}"/>
                </a:ext>
              </a:extLst>
            </p:cNvPr>
            <p:cNvSpPr txBox="1"/>
            <p:nvPr/>
          </p:nvSpPr>
          <p:spPr>
            <a:xfrm>
              <a:off x="6786258" y="353672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FC57EFF-6124-403B-9C66-9031828ADC80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5558990" y="4336419"/>
              <a:ext cx="15542" cy="3388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24E9D9D-F002-4EF2-84AE-A1047C3C52C4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5574532" y="5044566"/>
              <a:ext cx="499" cy="3071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决策 22">
              <a:extLst>
                <a:ext uri="{FF2B5EF4-FFF2-40B4-BE49-F238E27FC236}">
                  <a16:creationId xmlns:a16="http://schemas.microsoft.com/office/drawing/2014/main" id="{97CEFE7D-D97F-4C69-AE97-8DB6341AEA33}"/>
                </a:ext>
              </a:extLst>
            </p:cNvPr>
            <p:cNvSpPr/>
            <p:nvPr/>
          </p:nvSpPr>
          <p:spPr>
            <a:xfrm>
              <a:off x="1595404" y="4476144"/>
              <a:ext cx="2145642" cy="50352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C5AA539-694D-43E5-8D5D-3B721DA6988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6857233" y="3904701"/>
              <a:ext cx="484998" cy="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3FBDD39-0398-4E78-B5AB-676B0B77832D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8417750" y="4367154"/>
              <a:ext cx="13982" cy="293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2DEC27-B92B-4D71-ABA4-2D64634D6BF2}"/>
                </a:ext>
              </a:extLst>
            </p:cNvPr>
            <p:cNvSpPr txBox="1"/>
            <p:nvPr/>
          </p:nvSpPr>
          <p:spPr>
            <a:xfrm>
              <a:off x="9503571" y="4477893"/>
              <a:ext cx="11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BeginSym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44221FE-769E-43EB-A7E4-0789317CF19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575031" y="6215161"/>
              <a:ext cx="0" cy="4561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4DAAEAC-9F37-45DA-8E70-773B24EFE55E}"/>
                </a:ext>
              </a:extLst>
            </p:cNvPr>
            <p:cNvCxnSpPr>
              <a:stCxn id="11" idx="3"/>
            </p:cNvCxnSpPr>
            <p:nvPr/>
          </p:nvCxnSpPr>
          <p:spPr>
            <a:xfrm flipH="1" flipV="1">
              <a:off x="5574531" y="3304254"/>
              <a:ext cx="3930022" cy="1608320"/>
            </a:xfrm>
            <a:prstGeom prst="bentConnector3">
              <a:avLst>
                <a:gd name="adj1" fmla="val -3112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1EAE7117-1AF0-40A3-8277-3A04C30FBAC3}"/>
                </a:ext>
              </a:extLst>
            </p:cNvPr>
            <p:cNvCxnSpPr>
              <a:cxnSpLocks/>
              <a:stCxn id="11" idx="2"/>
              <a:endCxn id="43" idx="3"/>
            </p:cNvCxnSpPr>
            <p:nvPr/>
          </p:nvCxnSpPr>
          <p:spPr>
            <a:xfrm rot="5400000">
              <a:off x="6436647" y="4302221"/>
              <a:ext cx="1132969" cy="285720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1C90AFA-74F5-4815-9C37-D6525C1A12C0}"/>
                </a:ext>
              </a:extLst>
            </p:cNvPr>
            <p:cNvSpPr txBox="1"/>
            <p:nvPr/>
          </p:nvSpPr>
          <p:spPr>
            <a:xfrm>
              <a:off x="8431732" y="5338908"/>
              <a:ext cx="9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EndSym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408158B-6015-4EA8-8977-94A89BE91C45}"/>
                </a:ext>
              </a:extLst>
            </p:cNvPr>
            <p:cNvSpPr txBox="1"/>
            <p:nvPr/>
          </p:nvSpPr>
          <p:spPr>
            <a:xfrm>
              <a:off x="5063877" y="6112641"/>
              <a:ext cx="51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61806C-C763-47E1-9D68-11EA8042AE1D}"/>
                </a:ext>
              </a:extLst>
            </p:cNvPr>
            <p:cNvSpPr txBox="1"/>
            <p:nvPr/>
          </p:nvSpPr>
          <p:spPr>
            <a:xfrm>
              <a:off x="3768303" y="540240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</a:t>
              </a:r>
              <a:endParaRPr lang="zh-CN" altLang="en-US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3454492-FB9F-4AB5-A696-CD463EDC0ABE}"/>
                </a:ext>
              </a:extLst>
            </p:cNvPr>
            <p:cNvCxnSpPr>
              <a:cxnSpLocks/>
              <a:stCxn id="7" idx="1"/>
              <a:endCxn id="10" idx="3"/>
            </p:cNvCxnSpPr>
            <p:nvPr/>
          </p:nvCxnSpPr>
          <p:spPr>
            <a:xfrm flipH="1">
              <a:off x="3740910" y="5783443"/>
              <a:ext cx="535877" cy="4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3EE0347-384D-430B-9405-3FEDA1D08A42}"/>
                </a:ext>
              </a:extLst>
            </p:cNvPr>
            <p:cNvCxnSpPr>
              <a:cxnSpLocks/>
              <a:stCxn id="10" idx="0"/>
              <a:endCxn id="23" idx="2"/>
            </p:cNvCxnSpPr>
            <p:nvPr/>
          </p:nvCxnSpPr>
          <p:spPr>
            <a:xfrm flipV="1">
              <a:off x="2665391" y="4979672"/>
              <a:ext cx="2834" cy="3468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4C10DFC-1436-4230-AC2A-1243FD8B9FCD}"/>
                </a:ext>
              </a:extLst>
            </p:cNvPr>
            <p:cNvSpPr txBox="1"/>
            <p:nvPr/>
          </p:nvSpPr>
          <p:spPr>
            <a:xfrm>
              <a:off x="2656941" y="3972616"/>
              <a:ext cx="11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BeginSym</a:t>
              </a:r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966185-3F1E-4041-A2B4-655DD89591C6}"/>
                </a:ext>
              </a:extLst>
            </p:cNvPr>
            <p:cNvSpPr txBox="1"/>
            <p:nvPr/>
          </p:nvSpPr>
          <p:spPr>
            <a:xfrm>
              <a:off x="724108" y="4381099"/>
              <a:ext cx="9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EndSym</a:t>
              </a:r>
              <a:endParaRPr lang="zh-CN" altLang="en-US" dirty="0"/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6280A0C3-A81E-43F9-85DA-80DCF8BFD5AB}"/>
                </a:ext>
              </a:extLst>
            </p:cNvPr>
            <p:cNvCxnSpPr>
              <a:stCxn id="23" idx="0"/>
            </p:cNvCxnSpPr>
            <p:nvPr/>
          </p:nvCxnSpPr>
          <p:spPr>
            <a:xfrm rot="5400000" flipH="1" flipV="1">
              <a:off x="3531548" y="2440931"/>
              <a:ext cx="1171890" cy="289853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06969EBD-3159-4801-BDC7-2386EA4914AA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 flipH="1" flipV="1">
              <a:off x="1595403" y="4727908"/>
              <a:ext cx="3995167" cy="1760826"/>
            </a:xfrm>
            <a:prstGeom prst="bentConnector3">
              <a:avLst>
                <a:gd name="adj1" fmla="val -2017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911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06CB-9839-4812-B91D-DC38C55E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C1FF-97AB-4D5A-BD73-00D4EAB7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66373" cy="56370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LL(1)</a:t>
            </a:r>
            <a:r>
              <a:rPr lang="zh-CN" altLang="en-US" sz="2800" dirty="0"/>
              <a:t>文法，语法分析方法的实现</a:t>
            </a:r>
            <a:endParaRPr lang="en-US" altLang="zh-CN" sz="2800" dirty="0"/>
          </a:p>
          <a:p>
            <a:pPr lvl="1"/>
            <a:r>
              <a:rPr lang="zh-CN" altLang="en-US" sz="2400" dirty="0"/>
              <a:t>递归子程序法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/>
              <a:t>预测分析法</a:t>
            </a:r>
            <a:endParaRPr lang="en-US" altLang="zh-CN" sz="2400" dirty="0"/>
          </a:p>
          <a:p>
            <a:r>
              <a:rPr lang="zh-CN" altLang="en-US" sz="2800" dirty="0"/>
              <a:t>递归子程序法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每个非终结符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对应一个</a:t>
            </a:r>
            <a:r>
              <a:rPr lang="en-US" altLang="zh-CN" sz="2600" dirty="0">
                <a:solidFill>
                  <a:schemeClr val="tx1"/>
                </a:solidFill>
              </a:rPr>
              <a:t>(</a:t>
            </a:r>
            <a:r>
              <a:rPr lang="zh-CN" altLang="en-US" sz="2600" dirty="0">
                <a:solidFill>
                  <a:schemeClr val="tx1"/>
                </a:solidFill>
              </a:rPr>
              <a:t>递归</a:t>
            </a:r>
            <a:r>
              <a:rPr lang="en-US" altLang="zh-CN" sz="2600" dirty="0">
                <a:solidFill>
                  <a:schemeClr val="tx1"/>
                </a:solidFill>
              </a:rPr>
              <a:t>)</a:t>
            </a:r>
            <a:r>
              <a:rPr lang="zh-CN" altLang="en-US" sz="2600" dirty="0">
                <a:solidFill>
                  <a:schemeClr val="tx1"/>
                </a:solidFill>
              </a:rPr>
              <a:t>子程序</a:t>
            </a:r>
            <a:r>
              <a:rPr lang="en-US" altLang="zh-CN" sz="2600" dirty="0" err="1">
                <a:solidFill>
                  <a:schemeClr val="tx1"/>
                </a:solidFill>
              </a:rPr>
              <a:t>parseA</a:t>
            </a:r>
            <a:r>
              <a:rPr lang="en-US" altLang="zh-CN" sz="26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根据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的产生式的</a:t>
            </a:r>
            <a:r>
              <a:rPr lang="en-US" altLang="zh-CN" sz="2600" dirty="0">
                <a:solidFill>
                  <a:schemeClr val="tx1"/>
                </a:solidFill>
              </a:rPr>
              <a:t>select</a:t>
            </a:r>
            <a:r>
              <a:rPr lang="zh-CN" altLang="en-US" sz="2600" dirty="0">
                <a:solidFill>
                  <a:schemeClr val="tx1"/>
                </a:solidFill>
              </a:rPr>
              <a:t>集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选择规则推导与匹配，根据规则的右部，依次调用非终结符对应的子程序或匹配终结符 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en-US" altLang="zh-CN" sz="2800" dirty="0"/>
              <a:t>LL(1)</a:t>
            </a:r>
            <a:r>
              <a:rPr lang="zh-CN" altLang="en-US" sz="2800" dirty="0"/>
              <a:t>预测分析法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根据产生式的</a:t>
            </a:r>
            <a:r>
              <a:rPr lang="en-US" altLang="zh-CN" sz="2400" dirty="0">
                <a:solidFill>
                  <a:schemeClr val="tx1"/>
                </a:solidFill>
              </a:rPr>
              <a:t>SELECT</a:t>
            </a:r>
            <a:r>
              <a:rPr lang="zh-CN" altLang="en-US" sz="2400" dirty="0">
                <a:solidFill>
                  <a:schemeClr val="tx1"/>
                </a:solidFill>
              </a:rPr>
              <a:t>集，构造</a:t>
            </a:r>
            <a:r>
              <a:rPr lang="en-US" altLang="zh-CN" sz="2400" dirty="0"/>
              <a:t>LL(1)</a:t>
            </a:r>
            <a:r>
              <a:rPr lang="zh-CN" altLang="en-US" sz="2400" dirty="0"/>
              <a:t>分析表</a:t>
            </a:r>
            <a:r>
              <a:rPr lang="en-US" altLang="zh-CN" sz="2400" dirty="0"/>
              <a:t>M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预测分析程序根据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分析、输入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栈顶内容</a:t>
            </a:r>
            <a:r>
              <a:rPr lang="zh-CN" altLang="en-US" sz="2400" dirty="0"/>
              <a:t>选择产生式推导或匹配终结符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FC014D-7D36-44B2-BDE6-69AF6DC92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98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87387-A777-46B4-BF9F-FD6F60CC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E5F17-86BA-406D-85C0-6469BB7A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重点掌握：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计算产生式的</a:t>
            </a:r>
            <a:r>
              <a:rPr lang="en-US" altLang="zh-CN" sz="2800" dirty="0">
                <a:solidFill>
                  <a:schemeClr val="tx1"/>
                </a:solidFill>
              </a:rPr>
              <a:t>SELECT()</a:t>
            </a:r>
            <a:r>
              <a:rPr lang="zh-CN" altLang="en-US" sz="2800" dirty="0">
                <a:solidFill>
                  <a:schemeClr val="tx1"/>
                </a:solidFill>
              </a:rPr>
              <a:t>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FIRST()</a:t>
            </a:r>
            <a:r>
              <a:rPr lang="zh-CN" altLang="en-US" sz="2800" dirty="0">
                <a:solidFill>
                  <a:schemeClr val="tx1"/>
                </a:solidFill>
              </a:rPr>
              <a:t>集，</a:t>
            </a:r>
            <a:r>
              <a:rPr lang="en-US" altLang="zh-CN" sz="2800" dirty="0">
                <a:solidFill>
                  <a:schemeClr val="tx1"/>
                </a:solidFill>
              </a:rPr>
              <a:t>FOLLOW()</a:t>
            </a:r>
            <a:r>
              <a:rPr lang="zh-CN" altLang="en-US" sz="2800" dirty="0">
                <a:solidFill>
                  <a:schemeClr val="tx1"/>
                </a:solidFill>
              </a:rPr>
              <a:t>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判断文法是否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分析算法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递归子程序构造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非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文法：提取左公因子，消除左递归，改造或重新设计文法，使其成为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endParaRPr lang="en-US" altLang="zh-CN" sz="2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79313-DC47-4262-A937-B273EAA9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1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9694B-A84C-432A-9E29-2C5304AA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7E70D-8AAD-4B4C-8A48-DFB599BB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11295861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非终结符的选择：</a:t>
            </a:r>
            <a:r>
              <a:rPr lang="zh-CN" altLang="en-US" sz="3200" dirty="0">
                <a:solidFill>
                  <a:srgbClr val="C00000"/>
                </a:solidFill>
              </a:rPr>
              <a:t>最左推导</a:t>
            </a:r>
            <a:r>
              <a:rPr lang="en-US" altLang="zh-CN" sz="3200" dirty="0"/>
              <a:t>(Left most)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总是选择每个句型的</a:t>
            </a:r>
            <a:r>
              <a:rPr lang="zh-CN" altLang="en-US" sz="2600" dirty="0"/>
              <a:t>最左非终结符</a:t>
            </a:r>
            <a:r>
              <a:rPr lang="zh-CN" altLang="en-US" sz="2600" dirty="0">
                <a:solidFill>
                  <a:schemeClr val="tx1"/>
                </a:solidFill>
              </a:rPr>
              <a:t>进行替换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候选产生式的选择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根据输入流中的</a:t>
            </a:r>
            <a:r>
              <a:rPr lang="zh-CN" altLang="en-US" sz="2600" dirty="0"/>
              <a:t>下一个终结符</a:t>
            </a:r>
            <a:r>
              <a:rPr lang="zh-CN" altLang="en-US" sz="2600" dirty="0">
                <a:solidFill>
                  <a:schemeClr val="tx1"/>
                </a:solidFill>
              </a:rPr>
              <a:t>，选择最左非终结符的一个候选式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/>
              <a:t>不确定</a:t>
            </a:r>
            <a:r>
              <a:rPr lang="zh-CN" altLang="en-US" sz="2600" dirty="0">
                <a:solidFill>
                  <a:schemeClr val="tx1"/>
                </a:solidFill>
              </a:rPr>
              <a:t>的自顶向下：穷举产生式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/>
              <a:t>确定</a:t>
            </a:r>
            <a:r>
              <a:rPr lang="zh-CN" altLang="en-US" sz="2600" dirty="0">
                <a:solidFill>
                  <a:schemeClr val="tx1"/>
                </a:solidFill>
              </a:rPr>
              <a:t>的自顶向下：选择</a:t>
            </a:r>
            <a:r>
              <a:rPr lang="zh-CN" altLang="en-US" sz="2600" dirty="0"/>
              <a:t>唯一</a:t>
            </a:r>
            <a:r>
              <a:rPr lang="zh-CN" altLang="en-US" sz="2600" dirty="0">
                <a:solidFill>
                  <a:schemeClr val="tx1"/>
                </a:solidFill>
              </a:rPr>
              <a:t>可能推导出输入串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600" dirty="0">
                <a:solidFill>
                  <a:schemeClr val="tx1"/>
                </a:solidFill>
              </a:rPr>
              <a:t>的规则进行推导</a:t>
            </a:r>
          </a:p>
          <a:p>
            <a:r>
              <a:rPr lang="zh-CN" altLang="en-US" sz="3200" dirty="0"/>
              <a:t>什么类型的文法，才能做到这样的</a:t>
            </a:r>
            <a:r>
              <a:rPr lang="zh-CN" altLang="en-US" sz="3200" dirty="0">
                <a:solidFill>
                  <a:srgbClr val="C00000"/>
                </a:solidFill>
              </a:rPr>
              <a:t>“唯一”</a:t>
            </a:r>
            <a:r>
              <a:rPr lang="zh-CN" altLang="en-US" sz="3200" dirty="0"/>
              <a:t>呢？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95FB0-B1AC-491C-8245-87A34CA64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3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CF5C7-2015-4E33-9F55-F7868E5B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262113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FD0A4-FC70-47F1-B3A8-C38BD9BE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4675702" cy="319548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 </a:t>
            </a:r>
            <a:r>
              <a:rPr lang="zh-CN" altLang="en-US" sz="2800" dirty="0"/>
              <a:t>文法</a:t>
            </a:r>
            <a:r>
              <a:rPr lang="en-US" altLang="zh-CN" sz="2800" dirty="0"/>
              <a:t>G1[S]: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S→pA︱qB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A→cAd︱a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pccadd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F8394-7D0B-4089-9D96-1441C5B83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8770DA4-F6B1-42F7-8E97-45A2F75E8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086373"/>
              </p:ext>
            </p:extLst>
          </p:nvPr>
        </p:nvGraphicFramePr>
        <p:xfrm>
          <a:off x="2079576" y="5558444"/>
          <a:ext cx="1879602" cy="462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94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 Box 1028">
            <a:extLst>
              <a:ext uri="{FF2B5EF4-FFF2-40B4-BE49-F238E27FC236}">
                <a16:creationId xmlns:a16="http://schemas.microsoft.com/office/drawing/2014/main" id="{70E25068-5290-43A8-91C6-BAAE7B401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052" y="4893282"/>
            <a:ext cx="381000" cy="46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S </a:t>
            </a:r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56EC24DB-1FCC-40C7-ADA2-141025895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39" y="4880583"/>
            <a:ext cx="1439711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</a:t>
            </a:r>
            <a:r>
              <a:rPr lang="en-US" altLang="zh-CN" sz="2200" b="1" dirty="0">
                <a:latin typeface="+mn-ea"/>
              </a:rPr>
              <a:t>A  </a:t>
            </a:r>
          </a:p>
        </p:txBody>
      </p:sp>
      <p:sp>
        <p:nvSpPr>
          <p:cNvPr id="8" name="Text Box 1028">
            <a:extLst>
              <a:ext uri="{FF2B5EF4-FFF2-40B4-BE49-F238E27FC236}">
                <a16:creationId xmlns:a16="http://schemas.microsoft.com/office/drawing/2014/main" id="{625D1B59-DE08-4536-A898-B0BBA6CC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522" y="4880583"/>
            <a:ext cx="187960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>
                <a:latin typeface="+mn-ea"/>
              </a:rPr>
              <a:t>A d </a:t>
            </a:r>
          </a:p>
        </p:txBody>
      </p:sp>
      <p:sp>
        <p:nvSpPr>
          <p:cNvPr id="9" name="Text Box 1028">
            <a:extLst>
              <a:ext uri="{FF2B5EF4-FFF2-40B4-BE49-F238E27FC236}">
                <a16:creationId xmlns:a16="http://schemas.microsoft.com/office/drawing/2014/main" id="{13504C5D-0C22-4D50-8370-B71299B20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443" y="4880583"/>
            <a:ext cx="2344738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b="1" dirty="0">
                <a:latin typeface="+mn-ea"/>
              </a:rPr>
              <a:t> A d </a:t>
            </a:r>
            <a:r>
              <a:rPr lang="en-US" altLang="zh-CN" sz="2200" b="1" dirty="0" err="1">
                <a:latin typeface="+mn-ea"/>
              </a:rPr>
              <a:t>d</a:t>
            </a:r>
            <a:r>
              <a:rPr lang="en-US" altLang="zh-CN" sz="2200" b="1" dirty="0">
                <a:latin typeface="+mn-ea"/>
              </a:rPr>
              <a:t> </a:t>
            </a:r>
          </a:p>
        </p:txBody>
      </p:sp>
      <p:sp>
        <p:nvSpPr>
          <p:cNvPr id="10" name="Text Box 1028">
            <a:extLst>
              <a:ext uri="{FF2B5EF4-FFF2-40B4-BE49-F238E27FC236}">
                <a16:creationId xmlns:a16="http://schemas.microsoft.com/office/drawing/2014/main" id="{7C42F2E2-D2EC-4FA8-B78E-D3768BCE4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80" y="4872644"/>
            <a:ext cx="2344739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200" b="1" dirty="0">
                <a:latin typeface="+mn-ea"/>
              </a:rPr>
              <a:t> d </a:t>
            </a:r>
            <a:r>
              <a:rPr lang="en-US" altLang="zh-CN" sz="2200" b="1" dirty="0" err="1">
                <a:latin typeface="+mn-ea"/>
              </a:rPr>
              <a:t>d</a:t>
            </a:r>
            <a:r>
              <a:rPr lang="en-US" altLang="zh-CN" sz="2200" b="1" dirty="0">
                <a:latin typeface="+mn-ea"/>
              </a:rPr>
              <a:t>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ED61E1-2AB4-4B6F-A06B-291901690AC7}"/>
              </a:ext>
            </a:extLst>
          </p:cNvPr>
          <p:cNvSpPr/>
          <p:nvPr/>
        </p:nvSpPr>
        <p:spPr bwMode="auto">
          <a:xfrm>
            <a:off x="2069876" y="4872644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4DF5D44-CAA8-4E83-9EF2-681F2DDF6A60}"/>
              </a:ext>
            </a:extLst>
          </p:cNvPr>
          <p:cNvSpPr txBox="1"/>
          <p:nvPr/>
        </p:nvSpPr>
        <p:spPr>
          <a:xfrm>
            <a:off x="7900596" y="101959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S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016A550-11F0-4F1B-89D1-563023A7202E}"/>
              </a:ext>
            </a:extLst>
          </p:cNvPr>
          <p:cNvSpPr txBox="1"/>
          <p:nvPr/>
        </p:nvSpPr>
        <p:spPr>
          <a:xfrm>
            <a:off x="7642431" y="169141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p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1F3FDAF-62E0-48D0-8464-51D9CB7751AD}"/>
              </a:ext>
            </a:extLst>
          </p:cNvPr>
          <p:cNvSpPr txBox="1"/>
          <p:nvPr/>
        </p:nvSpPr>
        <p:spPr>
          <a:xfrm>
            <a:off x="8240548" y="1712401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427BCFB-5F8E-4EB6-BF07-963E01707DE1}"/>
              </a:ext>
            </a:extLst>
          </p:cNvPr>
          <p:cNvSpPr txBox="1"/>
          <p:nvPr/>
        </p:nvSpPr>
        <p:spPr>
          <a:xfrm>
            <a:off x="8254119" y="256233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5E264BFF-B797-431E-AB5F-3CA7D5A2290B}"/>
              </a:ext>
            </a:extLst>
          </p:cNvPr>
          <p:cNvSpPr txBox="1"/>
          <p:nvPr/>
        </p:nvSpPr>
        <p:spPr>
          <a:xfrm>
            <a:off x="8257183" y="3395644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9CFC176-AB68-4032-BFF9-C8737AEE83E1}"/>
              </a:ext>
            </a:extLst>
          </p:cNvPr>
          <p:cNvSpPr txBox="1"/>
          <p:nvPr/>
        </p:nvSpPr>
        <p:spPr>
          <a:xfrm>
            <a:off x="8257183" y="403964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FB20A35-1312-46AF-94E2-DB24A5B3D01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012579" y="1481260"/>
            <a:ext cx="258165" cy="210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B13B793A-2857-41F5-A791-2D8D0881655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270744" y="1481260"/>
            <a:ext cx="339952" cy="231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1">
            <a:extLst>
              <a:ext uri="{FF2B5EF4-FFF2-40B4-BE49-F238E27FC236}">
                <a16:creationId xmlns:a16="http://schemas.microsoft.com/office/drawing/2014/main" id="{563852CF-6EE3-485D-8158-8F28FC10AFE3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610696" y="2174066"/>
            <a:ext cx="13571" cy="388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78E92076-2A79-4CDE-BFFA-09AF044EA1F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624267" y="3024000"/>
            <a:ext cx="3064" cy="371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0">
            <a:extLst>
              <a:ext uri="{FF2B5EF4-FFF2-40B4-BE49-F238E27FC236}">
                <a16:creationId xmlns:a16="http://schemas.microsoft.com/office/drawing/2014/main" id="{E58A16A4-BB7E-4FCD-A2EA-0C871CA79A79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7331" y="3857309"/>
            <a:ext cx="0" cy="182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6">
            <a:extLst>
              <a:ext uri="{FF2B5EF4-FFF2-40B4-BE49-F238E27FC236}">
                <a16:creationId xmlns:a16="http://schemas.microsoft.com/office/drawing/2014/main" id="{6A1EE16D-3C4C-4B21-B830-83039F76CA26}"/>
              </a:ext>
            </a:extLst>
          </p:cNvPr>
          <p:cNvSpPr txBox="1"/>
          <p:nvPr/>
        </p:nvSpPr>
        <p:spPr>
          <a:xfrm>
            <a:off x="7767596" y="251965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c</a:t>
            </a:r>
          </a:p>
        </p:txBody>
      </p:sp>
      <p:sp>
        <p:nvSpPr>
          <p:cNvPr id="24" name="TextBox 37">
            <a:extLst>
              <a:ext uri="{FF2B5EF4-FFF2-40B4-BE49-F238E27FC236}">
                <a16:creationId xmlns:a16="http://schemas.microsoft.com/office/drawing/2014/main" id="{4855264E-6B7E-4DED-92A0-698C770B5287}"/>
              </a:ext>
            </a:extLst>
          </p:cNvPr>
          <p:cNvSpPr txBox="1"/>
          <p:nvPr/>
        </p:nvSpPr>
        <p:spPr>
          <a:xfrm>
            <a:off x="8813249" y="252908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d</a:t>
            </a: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6BD4ADDB-6978-4450-B92C-9D0D688EBA5E}"/>
              </a:ext>
            </a:extLst>
          </p:cNvPr>
          <p:cNvSpPr txBox="1"/>
          <p:nvPr/>
        </p:nvSpPr>
        <p:spPr>
          <a:xfrm>
            <a:off x="7879579" y="3362394"/>
            <a:ext cx="48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c</a:t>
            </a: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B38F781A-D2DF-433B-AD13-0C8ADCA6DF10}"/>
              </a:ext>
            </a:extLst>
          </p:cNvPr>
          <p:cNvSpPr txBox="1"/>
          <p:nvPr/>
        </p:nvSpPr>
        <p:spPr>
          <a:xfrm>
            <a:off x="8881533" y="337675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d</a:t>
            </a:r>
          </a:p>
        </p:txBody>
      </p:sp>
      <p:cxnSp>
        <p:nvCxnSpPr>
          <p:cNvPr id="27" name="Straight Connector 40">
            <a:extLst>
              <a:ext uri="{FF2B5EF4-FFF2-40B4-BE49-F238E27FC236}">
                <a16:creationId xmlns:a16="http://schemas.microsoft.com/office/drawing/2014/main" id="{821607D2-9B4B-41FF-9CA8-7C2A17AEAAC3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8137744" y="2174066"/>
            <a:ext cx="472952" cy="34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8FF14D9B-0B55-4558-9740-CE22E7D65AF5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8610696" y="2174066"/>
            <a:ext cx="572701" cy="355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6">
            <a:extLst>
              <a:ext uri="{FF2B5EF4-FFF2-40B4-BE49-F238E27FC236}">
                <a16:creationId xmlns:a16="http://schemas.microsoft.com/office/drawing/2014/main" id="{6A552323-2206-4C27-B790-17CF8C846DEF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8121759" y="3024000"/>
            <a:ext cx="502508" cy="33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9">
            <a:extLst>
              <a:ext uri="{FF2B5EF4-FFF2-40B4-BE49-F238E27FC236}">
                <a16:creationId xmlns:a16="http://schemas.microsoft.com/office/drawing/2014/main" id="{6AD55BDD-A5E2-43F3-8CF4-E08C6107B64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8624267" y="3024000"/>
            <a:ext cx="627414" cy="352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0658275-BACF-4B0E-8811-6A4B897B5B64}"/>
              </a:ext>
            </a:extLst>
          </p:cNvPr>
          <p:cNvSpPr txBox="1"/>
          <p:nvPr/>
        </p:nvSpPr>
        <p:spPr>
          <a:xfrm>
            <a:off x="6744882" y="990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6960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8737 0.00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632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0.00092 L 0.20182 0.0009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-25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8 -0.00047 L 0.15416 -0.0004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2 0.00092 L 0.34909 0.0055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57" y="2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16 -0.00046 L 0.27604 0.004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99 0.00463 L 0.45325 0.0041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-2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1" grpId="1" animBg="1"/>
      <p:bldP spid="11" grpId="2" animBg="1"/>
      <p:bldP spid="11" grpId="3" animBg="1"/>
      <p:bldP spid="13" grpId="0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/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93A158-399A-4A1E-BCCE-50E84C26C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205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CF2E6DF-B1A2-4E7D-9BA4-E04F62DC94A1}"/>
              </a:ext>
            </a:extLst>
          </p:cNvPr>
          <p:cNvSpPr txBox="1"/>
          <p:nvPr/>
        </p:nvSpPr>
        <p:spPr>
          <a:xfrm>
            <a:off x="8383028" y="262110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9C7194C-40E0-4E8F-A394-8EFA96C787DF}"/>
              </a:ext>
            </a:extLst>
          </p:cNvPr>
          <p:cNvSpPr txBox="1"/>
          <p:nvPr/>
        </p:nvSpPr>
        <p:spPr>
          <a:xfrm>
            <a:off x="8923350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64B1D0A5-96EE-4669-ACA6-7F5D7F9388CF}"/>
              </a:ext>
            </a:extLst>
          </p:cNvPr>
          <p:cNvSpPr txBox="1"/>
          <p:nvPr/>
        </p:nvSpPr>
        <p:spPr>
          <a:xfrm>
            <a:off x="8923350" y="414829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B2C8D4C-8249-400B-AAF6-3C3AE8675F7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384771" y="2166345"/>
            <a:ext cx="368405" cy="45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6">
            <a:extLst>
              <a:ext uri="{FF2B5EF4-FFF2-40B4-BE49-F238E27FC236}">
                <a16:creationId xmlns:a16="http://schemas.microsoft.com/office/drawing/2014/main" id="{F7D51874-F144-4107-9C82-DEA96C7FF12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753176" y="3082774"/>
            <a:ext cx="540322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FEF53B69-5AA2-4951-82F1-8DD1B21E473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293498" y="3816332"/>
            <a:ext cx="0" cy="3319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6">
            <a:extLst>
              <a:ext uri="{FF2B5EF4-FFF2-40B4-BE49-F238E27FC236}">
                <a16:creationId xmlns:a16="http://schemas.microsoft.com/office/drawing/2014/main" id="{55AB81EA-274F-4C09-9CCA-8E8A2582FFE7}"/>
              </a:ext>
            </a:extLst>
          </p:cNvPr>
          <p:cNvSpPr txBox="1"/>
          <p:nvPr/>
        </p:nvSpPr>
        <p:spPr>
          <a:xfrm>
            <a:off x="7378470" y="256180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1F6DC7E2-45DA-4552-9C88-37AE9A6DB2F1}"/>
              </a:ext>
            </a:extLst>
          </p:cNvPr>
          <p:cNvSpPr txBox="1"/>
          <p:nvPr/>
        </p:nvSpPr>
        <p:spPr>
          <a:xfrm>
            <a:off x="7984888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20" name="Straight Connector 40">
            <a:extLst>
              <a:ext uri="{FF2B5EF4-FFF2-40B4-BE49-F238E27FC236}">
                <a16:creationId xmlns:a16="http://schemas.microsoft.com/office/drawing/2014/main" id="{0778DE9E-CEAB-4D9E-9672-C8D6B19AE17C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7748618" y="2166345"/>
            <a:ext cx="636153" cy="395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9DD8151D-BDF3-48C5-B9E1-27AC0BD89CB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8355036" y="3082774"/>
            <a:ext cx="398140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4102"/>
              </p:ext>
            </p:extLst>
          </p:nvPr>
        </p:nvGraphicFramePr>
        <p:xfrm>
          <a:off x="1827417" y="5429184"/>
          <a:ext cx="168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S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17363"/>
            <a:ext cx="1535430" cy="45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  p </a:t>
            </a:r>
          </a:p>
        </p:txBody>
      </p:sp>
      <p:sp>
        <p:nvSpPr>
          <p:cNvPr id="26" name="Text Box 1028">
            <a:extLst>
              <a:ext uri="{FF2B5EF4-FFF2-40B4-BE49-F238E27FC236}">
                <a16:creationId xmlns:a16="http://schemas.microsoft.com/office/drawing/2014/main" id="{F0BD1904-A99C-40AF-8352-F69C1DB74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4813" y="4817363"/>
            <a:ext cx="1955800" cy="45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c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A  p </a:t>
            </a:r>
          </a:p>
        </p:txBody>
      </p:sp>
      <p:sp>
        <p:nvSpPr>
          <p:cNvPr id="27" name="Text Box 1028">
            <a:extLst>
              <a:ext uri="{FF2B5EF4-FFF2-40B4-BE49-F238E27FC236}">
                <a16:creationId xmlns:a16="http://schemas.microsoft.com/office/drawing/2014/main" id="{236ACB40-20BA-486F-BAA4-758D600A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690" y="4817363"/>
            <a:ext cx="2319880" cy="45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  </a:t>
            </a:r>
            <a:r>
              <a:rPr lang="en-US" altLang="zh-CN" sz="22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A  p </a:t>
            </a:r>
          </a:p>
        </p:txBody>
      </p:sp>
      <p:sp>
        <p:nvSpPr>
          <p:cNvPr id="28" name="Text Box 1028">
            <a:extLst>
              <a:ext uri="{FF2B5EF4-FFF2-40B4-BE49-F238E27FC236}">
                <a16:creationId xmlns:a16="http://schemas.microsoft.com/office/drawing/2014/main" id="{46832146-0B3F-446B-BDF4-978B1CC1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650" y="4817363"/>
            <a:ext cx="2318061" cy="45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  </a:t>
            </a:r>
            <a:r>
              <a:rPr lang="en-US" altLang="zh-CN" sz="2200" b="1" dirty="0" err="1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p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1827417" y="4733224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15045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022E-16 L 0.06302 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0.0625 3.33333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02 1.11022E-16 L 0.20547 -4.44444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84 3.33333E-6 L 0.2375 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47 1.11022E-16 L 0.38021 -3.33333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-20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3 3.33333E-6 L 0.44896 3.33333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xit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8021 1.11022E-16 L 0.5569 -0.0018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8" grpId="0"/>
      <p:bldP spid="19" grpId="0"/>
      <p:bldP spid="25" grpId="0"/>
      <p:bldP spid="26" grpId="0"/>
      <p:bldP spid="27" grpId="0"/>
      <p:bldP spid="28" grpId="0"/>
      <p:bldP spid="29" grpId="1" animBg="1"/>
      <p:bldP spid="29" grpId="2" animBg="1"/>
      <p:bldP spid="29" grpId="3" animBg="1"/>
      <p:bldP spid="29" grpId="4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20161</TotalTime>
  <Words>8492</Words>
  <Application>Microsoft Office PowerPoint</Application>
  <PresentationFormat>宽屏</PresentationFormat>
  <Paragraphs>1201</Paragraphs>
  <Slides>64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64</vt:i4>
      </vt:variant>
    </vt:vector>
  </HeadingPairs>
  <TitlesOfParts>
    <vt:vector size="89" baseType="lpstr">
      <vt:lpstr>FZZhunYuan-M02</vt:lpstr>
      <vt:lpstr>Linux Biolinum O</vt:lpstr>
      <vt:lpstr>等线</vt:lpstr>
      <vt:lpstr>黑体</vt:lpstr>
      <vt:lpstr>华文楷体</vt:lpstr>
      <vt:lpstr>楷体</vt:lpstr>
      <vt:lpstr>楷体_GB2312</vt:lpstr>
      <vt:lpstr>宋体</vt:lpstr>
      <vt:lpstr>Microsoft YaHei</vt:lpstr>
      <vt:lpstr>Microsoft YaHei</vt:lpstr>
      <vt:lpstr>Arial</vt:lpstr>
      <vt:lpstr>Cambria Math</vt:lpstr>
      <vt:lpstr>Centaur</vt:lpstr>
      <vt:lpstr>Impact</vt:lpstr>
      <vt:lpstr>Segoe UI</vt:lpstr>
      <vt:lpstr>Symbol</vt:lpstr>
      <vt:lpstr>Tahoma</vt:lpstr>
      <vt:lpstr>Times New Roman</vt:lpstr>
      <vt:lpstr>Wingdings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第4章 自顶向下语法分析方法  Chapter 4  Top-Down Parsing</vt:lpstr>
      <vt:lpstr>编译程序的结构 </vt:lpstr>
      <vt:lpstr>语法分析方法</vt:lpstr>
      <vt:lpstr>内容提要</vt:lpstr>
      <vt:lpstr>本章主要内容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本章主要内容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本章主要内容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本章主要内容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本章主要内容</vt:lpstr>
      <vt:lpstr>4.5   LL(1)分析的实现-表驱动分析法</vt:lpstr>
      <vt:lpstr>4.5   LL(1)分析的实现-表驱动分析法</vt:lpstr>
      <vt:lpstr>4.5   LL(1)分析的实现-表驱动分析法</vt:lpstr>
      <vt:lpstr>4.5   LL(1)分析的实现-表驱动分析法</vt:lpstr>
      <vt:lpstr>4.5   LL(1)分析的实现-表驱动分析法</vt:lpstr>
      <vt:lpstr>本章主要内容</vt:lpstr>
      <vt:lpstr>4.6   LL(1)分析中的出错处理</vt:lpstr>
      <vt:lpstr>4.6   LL(1)分析中的出错处理</vt:lpstr>
      <vt:lpstr>4.6   LL(1)分析中的出错处理</vt:lpstr>
      <vt:lpstr>小结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杨 茂林</cp:lastModifiedBy>
  <cp:revision>2360</cp:revision>
  <cp:lastPrinted>2022-03-27T06:05:01Z</cp:lastPrinted>
  <dcterms:created xsi:type="dcterms:W3CDTF">2018-05-09T10:41:00Z</dcterms:created>
  <dcterms:modified xsi:type="dcterms:W3CDTF">2022-04-19T08:47:33Z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